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Nunito"/>
      <p:regular r:id="rId22"/>
      <p:bold r:id="rId23"/>
      <p:italic r:id="rId24"/>
      <p:boldItalic r:id="rId25"/>
    </p:embeddedFont>
    <p:embeddedFont>
      <p:font typeface="Maven Pro"/>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Nunito-regular.fntdata"/><Relationship Id="rId21" Type="http://schemas.openxmlformats.org/officeDocument/2006/relationships/slide" Target="slides/slide15.xml"/><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avenPro-regular.fntdata"/><Relationship Id="rId25" Type="http://schemas.openxmlformats.org/officeDocument/2006/relationships/font" Target="fonts/Nunito-boldItalic.fntdata"/><Relationship Id="rId27" Type="http://schemas.openxmlformats.org/officeDocument/2006/relationships/font" Target="fonts/MavenPr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Shape 31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320" name="Shape 3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4" name="Shape 3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Shape 3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Shape 3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Shape 3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7" name="Shape 3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3" name="Shape 4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Shape 4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9" name="Shape 4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Shape 4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6" name="Shape 4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7" name="Shape 3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Shape 3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1" name="Shape 3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Shape 3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9" name="Shape 3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Shape 3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5" name="Shape 3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Shape 3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2" name="Shape 3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Shape 3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0" name="Shape 3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Shape 3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8" name="Shape 3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54" name="Shape 54"/>
        <p:cNvGrpSpPr/>
        <p:nvPr/>
      </p:nvGrpSpPr>
      <p:grpSpPr>
        <a:xfrm>
          <a:off x="0" y="0"/>
          <a:ext cx="0" cy="0"/>
          <a:chOff x="0" y="0"/>
          <a:chExt cx="0" cy="0"/>
        </a:xfrm>
      </p:grpSpPr>
      <p:grpSp>
        <p:nvGrpSpPr>
          <p:cNvPr id="55" name="Shape 55"/>
          <p:cNvGrpSpPr/>
          <p:nvPr/>
        </p:nvGrpSpPr>
        <p:grpSpPr>
          <a:xfrm>
            <a:off x="7343003" y="3409675"/>
            <a:ext cx="1691422" cy="1732548"/>
            <a:chOff x="7343003" y="3409675"/>
            <a:chExt cx="1691422" cy="1732548"/>
          </a:xfrm>
        </p:grpSpPr>
        <p:grpSp>
          <p:nvGrpSpPr>
            <p:cNvPr id="56" name="Shape 56"/>
            <p:cNvGrpSpPr/>
            <p:nvPr/>
          </p:nvGrpSpPr>
          <p:grpSpPr>
            <a:xfrm>
              <a:off x="7343003" y="4453711"/>
              <a:ext cx="316800" cy="688513"/>
              <a:chOff x="7343003" y="4453711"/>
              <a:chExt cx="316800" cy="688513"/>
            </a:xfrm>
          </p:grpSpPr>
          <p:sp>
            <p:nvSpPr>
              <p:cNvPr id="57" name="Shape 57"/>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9" name="Shape 59"/>
            <p:cNvGrpSpPr/>
            <p:nvPr/>
          </p:nvGrpSpPr>
          <p:grpSpPr>
            <a:xfrm>
              <a:off x="7801210" y="4105700"/>
              <a:ext cx="316800" cy="1036523"/>
              <a:chOff x="7801210" y="4105700"/>
              <a:chExt cx="316800" cy="1036523"/>
            </a:xfrm>
          </p:grpSpPr>
          <p:sp>
            <p:nvSpPr>
              <p:cNvPr id="60" name="Shape 60"/>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3" name="Shape 63"/>
            <p:cNvGrpSpPr/>
            <p:nvPr/>
          </p:nvGrpSpPr>
          <p:grpSpPr>
            <a:xfrm>
              <a:off x="8259418" y="3757688"/>
              <a:ext cx="316800" cy="1384535"/>
              <a:chOff x="8259418" y="3757688"/>
              <a:chExt cx="316800" cy="1384535"/>
            </a:xfrm>
          </p:grpSpPr>
          <p:sp>
            <p:nvSpPr>
              <p:cNvPr id="64" name="Shape 64"/>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8" name="Shape 68"/>
            <p:cNvGrpSpPr/>
            <p:nvPr/>
          </p:nvGrpSpPr>
          <p:grpSpPr>
            <a:xfrm>
              <a:off x="8717625" y="3409675"/>
              <a:ext cx="316800" cy="1732548"/>
              <a:chOff x="8717625" y="3409675"/>
              <a:chExt cx="316800" cy="1732548"/>
            </a:xfrm>
          </p:grpSpPr>
          <p:sp>
            <p:nvSpPr>
              <p:cNvPr id="69" name="Shape 69"/>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 name="Shape 71"/>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74" name="Shape 74"/>
          <p:cNvGrpSpPr/>
          <p:nvPr/>
        </p:nvGrpSpPr>
        <p:grpSpPr>
          <a:xfrm>
            <a:off x="5043503" y="0"/>
            <a:ext cx="3814072" cy="3839102"/>
            <a:chOff x="5043503" y="0"/>
            <a:chExt cx="3814072" cy="3839102"/>
          </a:xfrm>
        </p:grpSpPr>
        <p:sp>
          <p:nvSpPr>
            <p:cNvPr id="75" name="Shape 75"/>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7" name="Shape 77"/>
            <p:cNvGrpSpPr/>
            <p:nvPr/>
          </p:nvGrpSpPr>
          <p:grpSpPr>
            <a:xfrm>
              <a:off x="7647812" y="2704283"/>
              <a:ext cx="635219" cy="635219"/>
              <a:chOff x="6725724" y="2701260"/>
              <a:chExt cx="1208101" cy="1208100"/>
            </a:xfrm>
          </p:grpSpPr>
          <p:sp>
            <p:nvSpPr>
              <p:cNvPr id="78" name="Shape 78"/>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1" name="Shape 81"/>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2" name="Shape 82"/>
            <p:cNvGrpSpPr/>
            <p:nvPr/>
          </p:nvGrpSpPr>
          <p:grpSpPr>
            <a:xfrm>
              <a:off x="7952720" y="179238"/>
              <a:ext cx="873165" cy="873003"/>
              <a:chOff x="7754428" y="208725"/>
              <a:chExt cx="541800" cy="541800"/>
            </a:xfrm>
          </p:grpSpPr>
          <p:sp>
            <p:nvSpPr>
              <p:cNvPr id="83" name="Shape 83"/>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 name="Shape 84"/>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5" name="Shape 85"/>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 name="Shape 89"/>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 name="Shape 90"/>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1" name="Shape 91"/>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92" name="Shape 9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93" name="Shape 9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94" name="Shape 94"/>
        <p:cNvGrpSpPr/>
        <p:nvPr/>
      </p:nvGrpSpPr>
      <p:grpSpPr>
        <a:xfrm>
          <a:off x="0" y="0"/>
          <a:ext cx="0" cy="0"/>
          <a:chOff x="0" y="0"/>
          <a:chExt cx="0" cy="0"/>
        </a:xfrm>
      </p:grpSpPr>
      <p:grpSp>
        <p:nvGrpSpPr>
          <p:cNvPr id="95" name="Shape 95"/>
          <p:cNvGrpSpPr/>
          <p:nvPr/>
        </p:nvGrpSpPr>
        <p:grpSpPr>
          <a:xfrm>
            <a:off x="146769" y="3406"/>
            <a:ext cx="1233215" cy="1384535"/>
            <a:chOff x="146769" y="3406"/>
            <a:chExt cx="1233215" cy="1384535"/>
          </a:xfrm>
        </p:grpSpPr>
        <p:grpSp>
          <p:nvGrpSpPr>
            <p:cNvPr id="96" name="Shape 96"/>
            <p:cNvGrpSpPr/>
            <p:nvPr/>
          </p:nvGrpSpPr>
          <p:grpSpPr>
            <a:xfrm>
              <a:off x="1063183" y="3406"/>
              <a:ext cx="316800" cy="688513"/>
              <a:chOff x="1063183" y="3406"/>
              <a:chExt cx="316800" cy="688513"/>
            </a:xfrm>
          </p:grpSpPr>
          <p:sp>
            <p:nvSpPr>
              <p:cNvPr id="97" name="Shape 97"/>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9" name="Shape 99"/>
            <p:cNvGrpSpPr/>
            <p:nvPr/>
          </p:nvGrpSpPr>
          <p:grpSpPr>
            <a:xfrm>
              <a:off x="604976" y="3406"/>
              <a:ext cx="316800" cy="1036524"/>
              <a:chOff x="604976" y="3406"/>
              <a:chExt cx="316800" cy="1036524"/>
            </a:xfrm>
          </p:grpSpPr>
          <p:sp>
            <p:nvSpPr>
              <p:cNvPr id="100" name="Shape 100"/>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3" name="Shape 103"/>
            <p:cNvGrpSpPr/>
            <p:nvPr/>
          </p:nvGrpSpPr>
          <p:grpSpPr>
            <a:xfrm>
              <a:off x="146769" y="3406"/>
              <a:ext cx="316800" cy="1384535"/>
              <a:chOff x="146769" y="3406"/>
              <a:chExt cx="316800" cy="1384535"/>
            </a:xfrm>
          </p:grpSpPr>
          <p:sp>
            <p:nvSpPr>
              <p:cNvPr id="104" name="Shape 104"/>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Shape 105"/>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 name="Shape 106"/>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108" name="Shape 108"/>
          <p:cNvGrpSpPr/>
          <p:nvPr/>
        </p:nvGrpSpPr>
        <p:grpSpPr>
          <a:xfrm>
            <a:off x="6775084" y="2904008"/>
            <a:ext cx="2186148" cy="2239500"/>
            <a:chOff x="6775084" y="2904008"/>
            <a:chExt cx="2186148" cy="2239500"/>
          </a:xfrm>
        </p:grpSpPr>
        <p:grpSp>
          <p:nvGrpSpPr>
            <p:cNvPr id="109" name="Shape 109"/>
            <p:cNvGrpSpPr/>
            <p:nvPr/>
          </p:nvGrpSpPr>
          <p:grpSpPr>
            <a:xfrm>
              <a:off x="6775084" y="4253708"/>
              <a:ext cx="409500" cy="889800"/>
              <a:chOff x="6775084" y="4253708"/>
              <a:chExt cx="409500" cy="889800"/>
            </a:xfrm>
          </p:grpSpPr>
          <p:sp>
            <p:nvSpPr>
              <p:cNvPr id="110" name="Shape 110"/>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Shape 111"/>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2" name="Shape 112"/>
            <p:cNvGrpSpPr/>
            <p:nvPr/>
          </p:nvGrpSpPr>
          <p:grpSpPr>
            <a:xfrm>
              <a:off x="7367299" y="3804008"/>
              <a:ext cx="409500" cy="1339500"/>
              <a:chOff x="7367299" y="3804008"/>
              <a:chExt cx="409500" cy="1339500"/>
            </a:xfrm>
          </p:grpSpPr>
          <p:sp>
            <p:nvSpPr>
              <p:cNvPr id="113" name="Shape 11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Shape 114"/>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6" name="Shape 116"/>
            <p:cNvGrpSpPr/>
            <p:nvPr/>
          </p:nvGrpSpPr>
          <p:grpSpPr>
            <a:xfrm>
              <a:off x="7959516" y="3354008"/>
              <a:ext cx="409500" cy="1789500"/>
              <a:chOff x="7959516" y="3354008"/>
              <a:chExt cx="409500" cy="1789500"/>
            </a:xfrm>
          </p:grpSpPr>
          <p:sp>
            <p:nvSpPr>
              <p:cNvPr id="117" name="Shape 117"/>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8" name="Shape 118"/>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21" name="Shape 121"/>
            <p:cNvGrpSpPr/>
            <p:nvPr/>
          </p:nvGrpSpPr>
          <p:grpSpPr>
            <a:xfrm>
              <a:off x="8551731" y="2904008"/>
              <a:ext cx="409500" cy="2239500"/>
              <a:chOff x="8551731" y="2904008"/>
              <a:chExt cx="409500" cy="2239500"/>
            </a:xfrm>
          </p:grpSpPr>
          <p:sp>
            <p:nvSpPr>
              <p:cNvPr id="122" name="Shape 122"/>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Shape 12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5" name="Shape 125"/>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127" name="Shape 127"/>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8" name="Shape 12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29" name="Shape 129"/>
        <p:cNvGrpSpPr/>
        <p:nvPr/>
      </p:nvGrpSpPr>
      <p:grpSpPr>
        <a:xfrm>
          <a:off x="0" y="0"/>
          <a:ext cx="0" cy="0"/>
          <a:chOff x="0" y="0"/>
          <a:chExt cx="0" cy="0"/>
        </a:xfrm>
      </p:grpSpPr>
      <p:grpSp>
        <p:nvGrpSpPr>
          <p:cNvPr id="130" name="Shape 130"/>
          <p:cNvGrpSpPr/>
          <p:nvPr/>
        </p:nvGrpSpPr>
        <p:grpSpPr>
          <a:xfrm>
            <a:off x="92566" y="-310224"/>
            <a:ext cx="999312" cy="999312"/>
            <a:chOff x="348199" y="179450"/>
            <a:chExt cx="1116300" cy="1116300"/>
          </a:xfrm>
        </p:grpSpPr>
        <p:sp>
          <p:nvSpPr>
            <p:cNvPr id="131" name="Shape 131"/>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2" name="Shape 132"/>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3" name="Shape 133"/>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4" name="Shape 13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5" name="Shape 13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36" name="Shape 136"/>
        <p:cNvGrpSpPr/>
        <p:nvPr/>
      </p:nvGrpSpPr>
      <p:grpSpPr>
        <a:xfrm>
          <a:off x="0" y="0"/>
          <a:ext cx="0" cy="0"/>
          <a:chOff x="0" y="0"/>
          <a:chExt cx="0" cy="0"/>
        </a:xfrm>
      </p:grpSpPr>
      <p:grpSp>
        <p:nvGrpSpPr>
          <p:cNvPr id="137" name="Shape 137"/>
          <p:cNvGrpSpPr/>
          <p:nvPr/>
        </p:nvGrpSpPr>
        <p:grpSpPr>
          <a:xfrm>
            <a:off x="625966" y="299376"/>
            <a:ext cx="999312" cy="999312"/>
            <a:chOff x="348199" y="179450"/>
            <a:chExt cx="1116300" cy="1116300"/>
          </a:xfrm>
        </p:grpSpPr>
        <p:sp>
          <p:nvSpPr>
            <p:cNvPr id="138" name="Shape 138"/>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9" name="Shape 13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0" name="Shape 140"/>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1" name="Shape 141"/>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42" name="Shape 142"/>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43" name="Shape 14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44" name="Shape 144"/>
        <p:cNvGrpSpPr/>
        <p:nvPr/>
      </p:nvGrpSpPr>
      <p:grpSpPr>
        <a:xfrm>
          <a:off x="0" y="0"/>
          <a:ext cx="0" cy="0"/>
          <a:chOff x="0" y="0"/>
          <a:chExt cx="0" cy="0"/>
        </a:xfrm>
      </p:grpSpPr>
      <p:grpSp>
        <p:nvGrpSpPr>
          <p:cNvPr id="145" name="Shape 145"/>
          <p:cNvGrpSpPr/>
          <p:nvPr/>
        </p:nvGrpSpPr>
        <p:grpSpPr>
          <a:xfrm>
            <a:off x="625966" y="299376"/>
            <a:ext cx="999312" cy="999312"/>
            <a:chOff x="348199" y="179450"/>
            <a:chExt cx="1116300" cy="1116300"/>
          </a:xfrm>
        </p:grpSpPr>
        <p:sp>
          <p:nvSpPr>
            <p:cNvPr id="146" name="Shape 14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8" name="Shape 148"/>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 name="Shape 14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50" name="Shape 150"/>
        <p:cNvGrpSpPr/>
        <p:nvPr/>
      </p:nvGrpSpPr>
      <p:grpSpPr>
        <a:xfrm>
          <a:off x="0" y="0"/>
          <a:ext cx="0" cy="0"/>
          <a:chOff x="0" y="0"/>
          <a:chExt cx="0" cy="0"/>
        </a:xfrm>
      </p:grpSpPr>
      <p:grpSp>
        <p:nvGrpSpPr>
          <p:cNvPr id="151" name="Shape 151"/>
          <p:cNvGrpSpPr/>
          <p:nvPr/>
        </p:nvGrpSpPr>
        <p:grpSpPr>
          <a:xfrm>
            <a:off x="625966" y="299376"/>
            <a:ext cx="999312" cy="999312"/>
            <a:chOff x="348199" y="179450"/>
            <a:chExt cx="1116300" cy="1116300"/>
          </a:xfrm>
        </p:grpSpPr>
        <p:sp>
          <p:nvSpPr>
            <p:cNvPr id="152" name="Shape 152"/>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4" name="Shape 154"/>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5" name="Shape 155"/>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56" name="Shape 15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57" name="Shape 157"/>
        <p:cNvGrpSpPr/>
        <p:nvPr/>
      </p:nvGrpSpPr>
      <p:grpSpPr>
        <a:xfrm>
          <a:off x="0" y="0"/>
          <a:ext cx="0" cy="0"/>
          <a:chOff x="0" y="0"/>
          <a:chExt cx="0" cy="0"/>
        </a:xfrm>
      </p:grpSpPr>
      <p:grpSp>
        <p:nvGrpSpPr>
          <p:cNvPr id="158" name="Shape 158"/>
          <p:cNvGrpSpPr/>
          <p:nvPr/>
        </p:nvGrpSpPr>
        <p:grpSpPr>
          <a:xfrm>
            <a:off x="6866714" y="1306"/>
            <a:ext cx="2267451" cy="2601690"/>
            <a:chOff x="6790514" y="1306"/>
            <a:chExt cx="2267451" cy="2601690"/>
          </a:xfrm>
        </p:grpSpPr>
        <p:grpSp>
          <p:nvGrpSpPr>
            <p:cNvPr id="159" name="Shape 159"/>
            <p:cNvGrpSpPr/>
            <p:nvPr/>
          </p:nvGrpSpPr>
          <p:grpSpPr>
            <a:xfrm>
              <a:off x="7067465" y="1306"/>
              <a:ext cx="1990500" cy="1990200"/>
              <a:chOff x="7067465" y="1306"/>
              <a:chExt cx="1990500" cy="1990200"/>
            </a:xfrm>
          </p:grpSpPr>
          <p:sp>
            <p:nvSpPr>
              <p:cNvPr id="160" name="Shape 160"/>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Shape 162"/>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3" name="Shape 163"/>
            <p:cNvGrpSpPr/>
            <p:nvPr/>
          </p:nvGrpSpPr>
          <p:grpSpPr>
            <a:xfrm>
              <a:off x="8207126" y="1807996"/>
              <a:ext cx="795000" cy="795000"/>
              <a:chOff x="8207126" y="1807996"/>
              <a:chExt cx="795000" cy="795000"/>
            </a:xfrm>
          </p:grpSpPr>
          <p:sp>
            <p:nvSpPr>
              <p:cNvPr id="164" name="Shape 164"/>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Shape 166"/>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7" name="Shape 167"/>
            <p:cNvGrpSpPr/>
            <p:nvPr/>
          </p:nvGrpSpPr>
          <p:grpSpPr>
            <a:xfrm>
              <a:off x="6790514" y="118857"/>
              <a:ext cx="548700" cy="548700"/>
              <a:chOff x="6790514" y="118857"/>
              <a:chExt cx="548700" cy="548700"/>
            </a:xfrm>
          </p:grpSpPr>
          <p:sp>
            <p:nvSpPr>
              <p:cNvPr id="168" name="Shape 16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9" name="Shape 169"/>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170" name="Shape 170"/>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1" name="Shape 17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72" name="Shape 172"/>
        <p:cNvGrpSpPr/>
        <p:nvPr/>
      </p:nvGrpSpPr>
      <p:grpSpPr>
        <a:xfrm>
          <a:off x="0" y="0"/>
          <a:ext cx="0" cy="0"/>
          <a:chOff x="0" y="0"/>
          <a:chExt cx="0" cy="0"/>
        </a:xfrm>
      </p:grpSpPr>
      <p:grpSp>
        <p:nvGrpSpPr>
          <p:cNvPr id="173" name="Shape 173"/>
          <p:cNvGrpSpPr/>
          <p:nvPr/>
        </p:nvGrpSpPr>
        <p:grpSpPr>
          <a:xfrm>
            <a:off x="625966" y="299376"/>
            <a:ext cx="999312" cy="999312"/>
            <a:chOff x="348199" y="179450"/>
            <a:chExt cx="1116300" cy="1116300"/>
          </a:xfrm>
        </p:grpSpPr>
        <p:sp>
          <p:nvSpPr>
            <p:cNvPr id="174" name="Shape 17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5" name="Shape 17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6" name="Shape 176"/>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7" name="Shape 177"/>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8" name="Shape 178"/>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9" name="Shape 17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80" name="Shape 180"/>
        <p:cNvGrpSpPr/>
        <p:nvPr/>
      </p:nvGrpSpPr>
      <p:grpSpPr>
        <a:xfrm>
          <a:off x="0" y="0"/>
          <a:ext cx="0" cy="0"/>
          <a:chOff x="0" y="0"/>
          <a:chExt cx="0" cy="0"/>
        </a:xfrm>
      </p:grpSpPr>
      <p:grpSp>
        <p:nvGrpSpPr>
          <p:cNvPr id="181" name="Shape 181"/>
          <p:cNvGrpSpPr/>
          <p:nvPr/>
        </p:nvGrpSpPr>
        <p:grpSpPr>
          <a:xfrm>
            <a:off x="713373" y="3847119"/>
            <a:ext cx="825392" cy="825392"/>
            <a:chOff x="348199" y="179450"/>
            <a:chExt cx="1116300" cy="1116300"/>
          </a:xfrm>
        </p:grpSpPr>
        <p:sp>
          <p:nvSpPr>
            <p:cNvPr id="182" name="Shape 182"/>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Shape 18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84" name="Shape 184"/>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85" name="Shape 18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86" name="Shape 186"/>
        <p:cNvGrpSpPr/>
        <p:nvPr/>
      </p:nvGrpSpPr>
      <p:grpSpPr>
        <a:xfrm>
          <a:off x="0" y="0"/>
          <a:ext cx="0" cy="0"/>
          <a:chOff x="0" y="0"/>
          <a:chExt cx="0" cy="0"/>
        </a:xfrm>
      </p:grpSpPr>
      <p:grpSp>
        <p:nvGrpSpPr>
          <p:cNvPr id="187" name="Shape 187"/>
          <p:cNvGrpSpPr/>
          <p:nvPr/>
        </p:nvGrpSpPr>
        <p:grpSpPr>
          <a:xfrm>
            <a:off x="52" y="4099200"/>
            <a:ext cx="9144036" cy="1044300"/>
            <a:chOff x="52" y="4099200"/>
            <a:chExt cx="9144036" cy="1044300"/>
          </a:xfrm>
        </p:grpSpPr>
        <p:grpSp>
          <p:nvGrpSpPr>
            <p:cNvPr id="188" name="Shape 188"/>
            <p:cNvGrpSpPr/>
            <p:nvPr/>
          </p:nvGrpSpPr>
          <p:grpSpPr>
            <a:xfrm>
              <a:off x="52" y="4309200"/>
              <a:ext cx="231622" cy="834300"/>
              <a:chOff x="2688737" y="4301380"/>
              <a:chExt cx="231900" cy="834300"/>
            </a:xfrm>
          </p:grpSpPr>
          <p:sp>
            <p:nvSpPr>
              <p:cNvPr id="189" name="Shape 189"/>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3" name="Shape 193"/>
            <p:cNvGrpSpPr/>
            <p:nvPr/>
          </p:nvGrpSpPr>
          <p:grpSpPr>
            <a:xfrm>
              <a:off x="371406" y="4099200"/>
              <a:ext cx="231622" cy="1044300"/>
              <a:chOff x="2688737" y="4091380"/>
              <a:chExt cx="231900" cy="1044300"/>
            </a:xfrm>
          </p:grpSpPr>
          <p:sp>
            <p:nvSpPr>
              <p:cNvPr id="194" name="Shape 19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9" name="Shape 199"/>
            <p:cNvGrpSpPr/>
            <p:nvPr/>
          </p:nvGrpSpPr>
          <p:grpSpPr>
            <a:xfrm>
              <a:off x="742761" y="4309200"/>
              <a:ext cx="231622" cy="834300"/>
              <a:chOff x="2688737" y="4301380"/>
              <a:chExt cx="231900" cy="834300"/>
            </a:xfrm>
          </p:grpSpPr>
          <p:sp>
            <p:nvSpPr>
              <p:cNvPr id="200" name="Shape 20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3" name="Shape 203"/>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4" name="Shape 204"/>
            <p:cNvGrpSpPr/>
            <p:nvPr/>
          </p:nvGrpSpPr>
          <p:grpSpPr>
            <a:xfrm>
              <a:off x="1114115" y="4518900"/>
              <a:ext cx="231622" cy="624600"/>
              <a:chOff x="2688737" y="4511080"/>
              <a:chExt cx="231900" cy="624600"/>
            </a:xfrm>
          </p:grpSpPr>
          <p:sp>
            <p:nvSpPr>
              <p:cNvPr id="205" name="Shape 20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8" name="Shape 208"/>
            <p:cNvGrpSpPr/>
            <p:nvPr/>
          </p:nvGrpSpPr>
          <p:grpSpPr>
            <a:xfrm>
              <a:off x="1856753" y="4099200"/>
              <a:ext cx="231600" cy="1044300"/>
              <a:chOff x="1856753" y="4099200"/>
              <a:chExt cx="231600" cy="1044300"/>
            </a:xfrm>
          </p:grpSpPr>
          <p:sp>
            <p:nvSpPr>
              <p:cNvPr id="209" name="Shape 209"/>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Shape 210"/>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Shape 2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2" name="Shape 212"/>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Shape 213"/>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4" name="Shape 214"/>
            <p:cNvGrpSpPr/>
            <p:nvPr/>
          </p:nvGrpSpPr>
          <p:grpSpPr>
            <a:xfrm>
              <a:off x="2228107" y="4309200"/>
              <a:ext cx="231600" cy="834300"/>
              <a:chOff x="2228107" y="4309200"/>
              <a:chExt cx="231600" cy="834300"/>
            </a:xfrm>
          </p:grpSpPr>
          <p:sp>
            <p:nvSpPr>
              <p:cNvPr id="215" name="Shape 215"/>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Shape 216"/>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7" name="Shape 217"/>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9" name="Shape 219"/>
            <p:cNvGrpSpPr/>
            <p:nvPr/>
          </p:nvGrpSpPr>
          <p:grpSpPr>
            <a:xfrm>
              <a:off x="2599462" y="4518900"/>
              <a:ext cx="231600" cy="624600"/>
              <a:chOff x="2599462" y="4518900"/>
              <a:chExt cx="231600" cy="624600"/>
            </a:xfrm>
          </p:grpSpPr>
          <p:sp>
            <p:nvSpPr>
              <p:cNvPr id="220" name="Shape 220"/>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1" name="Shape 22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2" name="Shape 222"/>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3" name="Shape 223"/>
            <p:cNvGrpSpPr/>
            <p:nvPr/>
          </p:nvGrpSpPr>
          <p:grpSpPr>
            <a:xfrm>
              <a:off x="3342171" y="4099200"/>
              <a:ext cx="231600" cy="1044300"/>
              <a:chOff x="3342171" y="4099200"/>
              <a:chExt cx="231600" cy="1044300"/>
            </a:xfrm>
          </p:grpSpPr>
          <p:sp>
            <p:nvSpPr>
              <p:cNvPr id="224" name="Shape 224"/>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Shape 225"/>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Shape 226"/>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8" name="Shape 228"/>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9" name="Shape 229"/>
            <p:cNvGrpSpPr/>
            <p:nvPr/>
          </p:nvGrpSpPr>
          <p:grpSpPr>
            <a:xfrm>
              <a:off x="3713525" y="4309200"/>
              <a:ext cx="231600" cy="834300"/>
              <a:chOff x="3713525" y="4309200"/>
              <a:chExt cx="231600" cy="834300"/>
            </a:xfrm>
          </p:grpSpPr>
          <p:sp>
            <p:nvSpPr>
              <p:cNvPr id="230" name="Shape 230"/>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1" name="Shape 23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2" name="Shape 232"/>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4" name="Shape 234"/>
            <p:cNvGrpSpPr/>
            <p:nvPr/>
          </p:nvGrpSpPr>
          <p:grpSpPr>
            <a:xfrm>
              <a:off x="1485398" y="4309200"/>
              <a:ext cx="231600" cy="834300"/>
              <a:chOff x="1485398" y="4309200"/>
              <a:chExt cx="231600" cy="834300"/>
            </a:xfrm>
          </p:grpSpPr>
          <p:sp>
            <p:nvSpPr>
              <p:cNvPr id="235" name="Shape 235"/>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Shape 236"/>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Shape 238"/>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9" name="Shape 239"/>
            <p:cNvGrpSpPr/>
            <p:nvPr/>
          </p:nvGrpSpPr>
          <p:grpSpPr>
            <a:xfrm>
              <a:off x="4084879" y="4518900"/>
              <a:ext cx="231600" cy="624600"/>
              <a:chOff x="4084879" y="4518900"/>
              <a:chExt cx="231600" cy="624600"/>
            </a:xfrm>
          </p:grpSpPr>
          <p:sp>
            <p:nvSpPr>
              <p:cNvPr id="240" name="Shape 240"/>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3" name="Shape 243"/>
            <p:cNvGrpSpPr/>
            <p:nvPr/>
          </p:nvGrpSpPr>
          <p:grpSpPr>
            <a:xfrm>
              <a:off x="2970816" y="4309200"/>
              <a:ext cx="231600" cy="834300"/>
              <a:chOff x="2970816" y="4309200"/>
              <a:chExt cx="231600" cy="834300"/>
            </a:xfrm>
          </p:grpSpPr>
          <p:sp>
            <p:nvSpPr>
              <p:cNvPr id="244" name="Shape 244"/>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Shape 245"/>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8" name="Shape 248"/>
            <p:cNvGrpSpPr/>
            <p:nvPr/>
          </p:nvGrpSpPr>
          <p:grpSpPr>
            <a:xfrm>
              <a:off x="4456234" y="4309200"/>
              <a:ext cx="231600" cy="834300"/>
              <a:chOff x="4456234" y="4309200"/>
              <a:chExt cx="231600" cy="834300"/>
            </a:xfrm>
          </p:grpSpPr>
          <p:sp>
            <p:nvSpPr>
              <p:cNvPr id="249" name="Shape 249"/>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0" name="Shape 250"/>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Shape 25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3" name="Shape 253"/>
            <p:cNvGrpSpPr/>
            <p:nvPr/>
          </p:nvGrpSpPr>
          <p:grpSpPr>
            <a:xfrm>
              <a:off x="4827588" y="4099200"/>
              <a:ext cx="231600" cy="1044300"/>
              <a:chOff x="4827588" y="4099200"/>
              <a:chExt cx="231600" cy="1044300"/>
            </a:xfrm>
          </p:grpSpPr>
          <p:sp>
            <p:nvSpPr>
              <p:cNvPr id="254" name="Shape 254"/>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5" name="Shape 255"/>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Shape 256"/>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7" name="Shape 257"/>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8" name="Shape 258"/>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9" name="Shape 259"/>
            <p:cNvGrpSpPr/>
            <p:nvPr/>
          </p:nvGrpSpPr>
          <p:grpSpPr>
            <a:xfrm>
              <a:off x="5198943" y="4309200"/>
              <a:ext cx="231600" cy="834300"/>
              <a:chOff x="5198943" y="4309200"/>
              <a:chExt cx="231600" cy="834300"/>
            </a:xfrm>
          </p:grpSpPr>
          <p:sp>
            <p:nvSpPr>
              <p:cNvPr id="260" name="Shape 260"/>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1" name="Shape 26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2" name="Shape 262"/>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3" name="Shape 263"/>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64" name="Shape 264"/>
            <p:cNvGrpSpPr/>
            <p:nvPr/>
          </p:nvGrpSpPr>
          <p:grpSpPr>
            <a:xfrm>
              <a:off x="5570297" y="4518900"/>
              <a:ext cx="231600" cy="624600"/>
              <a:chOff x="5570297" y="4518900"/>
              <a:chExt cx="231600" cy="624600"/>
            </a:xfrm>
          </p:grpSpPr>
          <p:sp>
            <p:nvSpPr>
              <p:cNvPr id="265" name="Shape 265"/>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Shape 266"/>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7" name="Shape 267"/>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68" name="Shape 268"/>
            <p:cNvGrpSpPr/>
            <p:nvPr/>
          </p:nvGrpSpPr>
          <p:grpSpPr>
            <a:xfrm>
              <a:off x="5941652" y="4309200"/>
              <a:ext cx="231600" cy="834300"/>
              <a:chOff x="5941652" y="4309200"/>
              <a:chExt cx="231600" cy="834300"/>
            </a:xfrm>
          </p:grpSpPr>
          <p:sp>
            <p:nvSpPr>
              <p:cNvPr id="269" name="Shape 269"/>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0" name="Shape 270"/>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1" name="Shape 27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2" name="Shape 272"/>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73" name="Shape 273"/>
            <p:cNvGrpSpPr/>
            <p:nvPr/>
          </p:nvGrpSpPr>
          <p:grpSpPr>
            <a:xfrm>
              <a:off x="6313006" y="4099200"/>
              <a:ext cx="231600" cy="1044300"/>
              <a:chOff x="6313006" y="4099200"/>
              <a:chExt cx="231600" cy="1044300"/>
            </a:xfrm>
          </p:grpSpPr>
          <p:sp>
            <p:nvSpPr>
              <p:cNvPr id="274" name="Shape 274"/>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5" name="Shape 275"/>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6" name="Shape 276"/>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7" name="Shape 277"/>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8" name="Shape 278"/>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79" name="Shape 279"/>
            <p:cNvGrpSpPr/>
            <p:nvPr/>
          </p:nvGrpSpPr>
          <p:grpSpPr>
            <a:xfrm>
              <a:off x="6684361" y="4309200"/>
              <a:ext cx="231600" cy="834300"/>
              <a:chOff x="6684361" y="4309200"/>
              <a:chExt cx="231600" cy="834300"/>
            </a:xfrm>
          </p:grpSpPr>
          <p:sp>
            <p:nvSpPr>
              <p:cNvPr id="280" name="Shape 280"/>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1" name="Shape 28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2" name="Shape 282"/>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3" name="Shape 283"/>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84" name="Shape 284"/>
            <p:cNvGrpSpPr/>
            <p:nvPr/>
          </p:nvGrpSpPr>
          <p:grpSpPr>
            <a:xfrm>
              <a:off x="7055715" y="4518900"/>
              <a:ext cx="231600" cy="624600"/>
              <a:chOff x="7055715" y="4518900"/>
              <a:chExt cx="231600" cy="624600"/>
            </a:xfrm>
          </p:grpSpPr>
          <p:sp>
            <p:nvSpPr>
              <p:cNvPr id="285" name="Shape 285"/>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6" name="Shape 286"/>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7" name="Shape 287"/>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88" name="Shape 288"/>
            <p:cNvGrpSpPr/>
            <p:nvPr/>
          </p:nvGrpSpPr>
          <p:grpSpPr>
            <a:xfrm>
              <a:off x="7798424" y="4099200"/>
              <a:ext cx="231600" cy="1044300"/>
              <a:chOff x="7798424" y="4099200"/>
              <a:chExt cx="231600" cy="1044300"/>
            </a:xfrm>
          </p:grpSpPr>
          <p:sp>
            <p:nvSpPr>
              <p:cNvPr id="289" name="Shape 289"/>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0" name="Shape 290"/>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1" name="Shape 29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2" name="Shape 292"/>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3" name="Shape 293"/>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4" name="Shape 294"/>
            <p:cNvGrpSpPr/>
            <p:nvPr/>
          </p:nvGrpSpPr>
          <p:grpSpPr>
            <a:xfrm>
              <a:off x="8169779" y="4309200"/>
              <a:ext cx="231600" cy="834300"/>
              <a:chOff x="8169779" y="4309200"/>
              <a:chExt cx="231600" cy="834300"/>
            </a:xfrm>
          </p:grpSpPr>
          <p:sp>
            <p:nvSpPr>
              <p:cNvPr id="295" name="Shape 295"/>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6" name="Shape 296"/>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7" name="Shape 297"/>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8" name="Shape 298"/>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99" name="Shape 299"/>
            <p:cNvGrpSpPr/>
            <p:nvPr/>
          </p:nvGrpSpPr>
          <p:grpSpPr>
            <a:xfrm>
              <a:off x="7427070" y="4309200"/>
              <a:ext cx="231600" cy="834300"/>
              <a:chOff x="7427070" y="4309200"/>
              <a:chExt cx="231600" cy="834300"/>
            </a:xfrm>
          </p:grpSpPr>
          <p:sp>
            <p:nvSpPr>
              <p:cNvPr id="300" name="Shape 300"/>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1" name="Shape 30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2" name="Shape 302"/>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Shape 303"/>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04" name="Shape 304"/>
            <p:cNvGrpSpPr/>
            <p:nvPr/>
          </p:nvGrpSpPr>
          <p:grpSpPr>
            <a:xfrm>
              <a:off x="8541133" y="4518900"/>
              <a:ext cx="231600" cy="624600"/>
              <a:chOff x="8541133" y="4518900"/>
              <a:chExt cx="231600" cy="624600"/>
            </a:xfrm>
          </p:grpSpPr>
          <p:sp>
            <p:nvSpPr>
              <p:cNvPr id="305" name="Shape 305"/>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6" name="Shape 306"/>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7" name="Shape 307"/>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08" name="Shape 308"/>
            <p:cNvGrpSpPr/>
            <p:nvPr/>
          </p:nvGrpSpPr>
          <p:grpSpPr>
            <a:xfrm>
              <a:off x="8912488" y="4309200"/>
              <a:ext cx="231600" cy="834300"/>
              <a:chOff x="8912488" y="4309200"/>
              <a:chExt cx="231600" cy="834300"/>
            </a:xfrm>
          </p:grpSpPr>
          <p:sp>
            <p:nvSpPr>
              <p:cNvPr id="309" name="Shape 309"/>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313" name="Shape 313"/>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314" name="Shape 314"/>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315" name="Shape 31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16" name="Shape 316"/>
        <p:cNvGrpSpPr/>
        <p:nvPr/>
      </p:nvGrpSpPr>
      <p:grpSpPr>
        <a:xfrm>
          <a:off x="0" y="0"/>
          <a:ext cx="0" cy="0"/>
          <a:chOff x="0" y="0"/>
          <a:chExt cx="0" cy="0"/>
        </a:xfrm>
      </p:grpSpPr>
      <p:sp>
        <p:nvSpPr>
          <p:cNvPr id="317" name="Shape 31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52" name="Shape 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53" name="Shape 5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Shape 322"/>
          <p:cNvSpPr txBox="1"/>
          <p:nvPr>
            <p:ph type="ctrTitle"/>
          </p:nvPr>
        </p:nvSpPr>
        <p:spPr>
          <a:xfrm>
            <a:off x="857800" y="1161000"/>
            <a:ext cx="6007200" cy="18729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Thinking Poker Through Game Theory: </a:t>
            </a:r>
            <a:endParaRPr/>
          </a:p>
        </p:txBody>
      </p:sp>
      <p:sp>
        <p:nvSpPr>
          <p:cNvPr id="323" name="Shape 323"/>
          <p:cNvSpPr txBox="1"/>
          <p:nvPr>
            <p:ph idx="1" type="subTitle"/>
          </p:nvPr>
        </p:nvSpPr>
        <p:spPr>
          <a:xfrm>
            <a:off x="857800" y="2690600"/>
            <a:ext cx="6843600" cy="695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b="1" lang="en-GB" sz="2000">
                <a:latin typeface="Maven Pro"/>
                <a:ea typeface="Maven Pro"/>
                <a:cs typeface="Maven Pro"/>
                <a:sym typeface="Maven Pro"/>
              </a:rPr>
              <a:t>Does A</a:t>
            </a:r>
            <a:r>
              <a:rPr b="1" lang="en-GB" sz="2000">
                <a:latin typeface="Maven Pro"/>
                <a:ea typeface="Maven Pro"/>
                <a:cs typeface="Maven Pro"/>
                <a:sym typeface="Maven Pro"/>
              </a:rPr>
              <a:t>ggression</a:t>
            </a:r>
            <a:r>
              <a:rPr b="1" lang="en-GB" sz="2000">
                <a:latin typeface="Maven Pro"/>
                <a:ea typeface="Maven Pro"/>
                <a:cs typeface="Maven Pro"/>
                <a:sym typeface="Maven Pro"/>
              </a:rPr>
              <a:t> Pay Off in Heads Up Texas Poker</a:t>
            </a:r>
            <a:endParaRPr sz="2000"/>
          </a:p>
        </p:txBody>
      </p:sp>
      <p:sp>
        <p:nvSpPr>
          <p:cNvPr id="324" name="Shape 324"/>
          <p:cNvSpPr txBox="1"/>
          <p:nvPr/>
        </p:nvSpPr>
        <p:spPr>
          <a:xfrm>
            <a:off x="857800" y="3343250"/>
            <a:ext cx="5880300" cy="56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a:t>Group 1: Jeanpiere Soloranzo, Wenda Qin, Robert Xu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85" name="Shape 385"/>
        <p:cNvGrpSpPr/>
        <p:nvPr/>
      </p:nvGrpSpPr>
      <p:grpSpPr>
        <a:xfrm>
          <a:off x="0" y="0"/>
          <a:ext cx="0" cy="0"/>
          <a:chOff x="0" y="0"/>
          <a:chExt cx="0" cy="0"/>
        </a:xfrm>
      </p:grpSpPr>
      <p:sp>
        <p:nvSpPr>
          <p:cNvPr id="386" name="Shape 386"/>
          <p:cNvSpPr txBox="1"/>
          <p:nvPr>
            <p:ph type="title"/>
          </p:nvPr>
        </p:nvSpPr>
        <p:spPr>
          <a:xfrm>
            <a:off x="628200" y="62750"/>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Overview</a:t>
            </a:r>
            <a:endParaRPr/>
          </a:p>
          <a:p>
            <a:pPr indent="0" lvl="0" marL="0">
              <a:spcBef>
                <a:spcPts val="0"/>
              </a:spcBef>
              <a:spcAft>
                <a:spcPts val="0"/>
              </a:spcAft>
              <a:buNone/>
            </a:pPr>
            <a:r>
              <a:t/>
            </a:r>
            <a:endParaRPr/>
          </a:p>
        </p:txBody>
      </p:sp>
      <p:pic>
        <p:nvPicPr>
          <p:cNvPr id="387" name="Shape 387"/>
          <p:cNvPicPr preferRelativeResize="0"/>
          <p:nvPr/>
        </p:nvPicPr>
        <p:blipFill>
          <a:blip r:embed="rId3">
            <a:alphaModFix/>
          </a:blip>
          <a:stretch>
            <a:fillRect/>
          </a:stretch>
        </p:blipFill>
        <p:spPr>
          <a:xfrm>
            <a:off x="2515200" y="0"/>
            <a:ext cx="51435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91" name="Shape 391"/>
        <p:cNvGrpSpPr/>
        <p:nvPr/>
      </p:nvGrpSpPr>
      <p:grpSpPr>
        <a:xfrm>
          <a:off x="0" y="0"/>
          <a:ext cx="0" cy="0"/>
          <a:chOff x="0" y="0"/>
          <a:chExt cx="0" cy="0"/>
        </a:xfrm>
      </p:grpSpPr>
      <p:sp>
        <p:nvSpPr>
          <p:cNvPr id="392" name="Shape 392"/>
          <p:cNvSpPr txBox="1"/>
          <p:nvPr>
            <p:ph type="title"/>
          </p:nvPr>
        </p:nvSpPr>
        <p:spPr>
          <a:xfrm>
            <a:off x="606075"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Program / AI flow</a:t>
            </a:r>
            <a:endParaRPr/>
          </a:p>
        </p:txBody>
      </p:sp>
      <p:sp>
        <p:nvSpPr>
          <p:cNvPr id="393" name="Shape 393"/>
          <p:cNvSpPr txBox="1"/>
          <p:nvPr>
            <p:ph idx="1" type="body"/>
          </p:nvPr>
        </p:nvSpPr>
        <p:spPr>
          <a:xfrm>
            <a:off x="179400" y="999300"/>
            <a:ext cx="8785200" cy="3856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GB" sz="1200"/>
              <a:t>In designing a poker A.I, we take advantage of a computer’s ability to make large amounts of fast calculations, and also </a:t>
            </a:r>
            <a:r>
              <a:rPr lang="en-GB" sz="1200"/>
              <a:t>its</a:t>
            </a:r>
            <a:r>
              <a:rPr lang="en-GB" sz="1200"/>
              <a:t> ability to “truly” randomize. Below is a flow chart of our poker A.I.s decision making process.</a:t>
            </a:r>
            <a:endParaRPr sz="1200"/>
          </a:p>
          <a:p>
            <a:pPr indent="0" lvl="0" marL="0" rtl="0">
              <a:lnSpc>
                <a:spcPct val="100000"/>
              </a:lnSpc>
              <a:spcBef>
                <a:spcPts val="1600"/>
              </a:spcBef>
              <a:spcAft>
                <a:spcPts val="1600"/>
              </a:spcAft>
              <a:buNone/>
            </a:pPr>
            <a:r>
              <a:rPr lang="en-GB" sz="1200"/>
              <a:t> </a:t>
            </a:r>
            <a:endParaRPr sz="1200"/>
          </a:p>
        </p:txBody>
      </p:sp>
      <p:pic>
        <p:nvPicPr>
          <p:cNvPr id="394" name="Shape 394"/>
          <p:cNvPicPr preferRelativeResize="0"/>
          <p:nvPr/>
        </p:nvPicPr>
        <p:blipFill>
          <a:blip r:embed="rId3">
            <a:alphaModFix/>
          </a:blip>
          <a:stretch>
            <a:fillRect/>
          </a:stretch>
        </p:blipFill>
        <p:spPr>
          <a:xfrm>
            <a:off x="985200" y="1577352"/>
            <a:ext cx="6651376" cy="3368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98" name="Shape 398"/>
        <p:cNvGrpSpPr/>
        <p:nvPr/>
      </p:nvGrpSpPr>
      <p:grpSpPr>
        <a:xfrm>
          <a:off x="0" y="0"/>
          <a:ext cx="0" cy="0"/>
          <a:chOff x="0" y="0"/>
          <a:chExt cx="0" cy="0"/>
        </a:xfrm>
      </p:grpSpPr>
      <p:sp>
        <p:nvSpPr>
          <p:cNvPr id="399" name="Shape 399"/>
          <p:cNvSpPr txBox="1"/>
          <p:nvPr>
            <p:ph type="title"/>
          </p:nvPr>
        </p:nvSpPr>
        <p:spPr>
          <a:xfrm>
            <a:off x="606075"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Some Implemented Strategies</a:t>
            </a:r>
            <a:endParaRPr/>
          </a:p>
        </p:txBody>
      </p:sp>
      <p:sp>
        <p:nvSpPr>
          <p:cNvPr id="400" name="Shape 400"/>
          <p:cNvSpPr txBox="1"/>
          <p:nvPr>
            <p:ph idx="1" type="body"/>
          </p:nvPr>
        </p:nvSpPr>
        <p:spPr>
          <a:xfrm>
            <a:off x="179400" y="999300"/>
            <a:ext cx="8785200" cy="3856200"/>
          </a:xfrm>
          <a:prstGeom prst="rect">
            <a:avLst/>
          </a:prstGeom>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AutoNum type="arabicPeriod"/>
            </a:pPr>
            <a:r>
              <a:rPr lang="en-GB" sz="1200"/>
              <a:t>Bluffing</a:t>
            </a:r>
            <a:endParaRPr sz="1200"/>
          </a:p>
          <a:p>
            <a:pPr indent="0" lvl="0" marL="0" rtl="0">
              <a:lnSpc>
                <a:spcPct val="100000"/>
              </a:lnSpc>
              <a:spcBef>
                <a:spcPts val="1600"/>
              </a:spcBef>
              <a:spcAft>
                <a:spcPts val="0"/>
              </a:spcAft>
              <a:buNone/>
            </a:pPr>
            <a:r>
              <a:rPr lang="en-GB" sz="1200"/>
              <a:t> 	Oftentimes you will get a bad hand and the only way to win might be to bluff your opponent. If your opponent also holds a weak hand, and sees a bet from you, your opponent may be reluctant to call and just give up.</a:t>
            </a:r>
            <a:endParaRPr sz="1200"/>
          </a:p>
          <a:p>
            <a:pPr indent="0" lvl="0" marL="0" rtl="0">
              <a:lnSpc>
                <a:spcPct val="100000"/>
              </a:lnSpc>
              <a:spcBef>
                <a:spcPts val="1600"/>
              </a:spcBef>
              <a:spcAft>
                <a:spcPts val="0"/>
              </a:spcAft>
              <a:buNone/>
            </a:pPr>
            <a:r>
              <a:rPr lang="en-GB" sz="1200"/>
              <a:t>   2. 	Value Betting</a:t>
            </a:r>
            <a:endParaRPr sz="1200"/>
          </a:p>
          <a:p>
            <a:pPr indent="0" lvl="0" marL="0" rtl="0">
              <a:lnSpc>
                <a:spcPct val="100000"/>
              </a:lnSpc>
              <a:spcBef>
                <a:spcPts val="1600"/>
              </a:spcBef>
              <a:spcAft>
                <a:spcPts val="0"/>
              </a:spcAft>
              <a:buNone/>
            </a:pPr>
            <a:r>
              <a:rPr lang="en-GB" sz="1200"/>
              <a:t>	Value betting occurs when you may think your opponent has a decent and (pair etc), but you have a better hand (three of a kind, flush etc). You can evaluate how much your opponent is willing to pay, and make that bet.</a:t>
            </a:r>
            <a:endParaRPr sz="1200"/>
          </a:p>
          <a:p>
            <a:pPr indent="0" lvl="0" marL="0" rtl="0">
              <a:lnSpc>
                <a:spcPct val="100000"/>
              </a:lnSpc>
              <a:spcBef>
                <a:spcPts val="1600"/>
              </a:spcBef>
              <a:spcAft>
                <a:spcPts val="0"/>
              </a:spcAft>
              <a:buNone/>
            </a:pPr>
            <a:r>
              <a:rPr lang="en-GB" sz="1200"/>
              <a:t>   3.      Trapping</a:t>
            </a:r>
            <a:endParaRPr sz="1200"/>
          </a:p>
          <a:p>
            <a:pPr indent="0" lvl="0" marL="0" rtl="0">
              <a:lnSpc>
                <a:spcPct val="100000"/>
              </a:lnSpc>
              <a:spcBef>
                <a:spcPts val="1600"/>
              </a:spcBef>
              <a:spcAft>
                <a:spcPts val="0"/>
              </a:spcAft>
              <a:buNone/>
            </a:pPr>
            <a:r>
              <a:rPr lang="en-GB" sz="1200"/>
              <a:t>	Every now and then you will come up with a monster hand (pocket aces, full house etc). However, sometimes you can choose to conceal the strength of your hand by making bets and revealing information. Then on the river, you can place a bet (which at this point will seem like a bluff), and trap your opponent into calling you.</a:t>
            </a:r>
            <a:endParaRPr sz="1200"/>
          </a:p>
          <a:p>
            <a:pPr indent="0" lvl="0" marL="0" rtl="0">
              <a:lnSpc>
                <a:spcPct val="100000"/>
              </a:lnSpc>
              <a:spcBef>
                <a:spcPts val="1600"/>
              </a:spcBef>
              <a:spcAft>
                <a:spcPts val="0"/>
              </a:spcAft>
              <a:buNone/>
            </a:pPr>
            <a:r>
              <a:rPr lang="en-GB" sz="1200"/>
              <a:t>   4. 	Shoving</a:t>
            </a:r>
            <a:endParaRPr sz="1200"/>
          </a:p>
          <a:p>
            <a:pPr indent="0" lvl="0" marL="0" rtl="0">
              <a:lnSpc>
                <a:spcPct val="100000"/>
              </a:lnSpc>
              <a:spcBef>
                <a:spcPts val="1600"/>
              </a:spcBef>
              <a:spcAft>
                <a:spcPts val="1600"/>
              </a:spcAft>
              <a:buNone/>
            </a:pPr>
            <a:r>
              <a:rPr lang="en-GB" sz="1200"/>
              <a:t>	Going all in is a very aggressive poker play, and oftentimes your opponent will put you on a strong hand. When the poker A.I has 10 Big Blinds or less left, it will increase the range of hands it is willing to shove.</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404" name="Shape 404"/>
        <p:cNvGrpSpPr/>
        <p:nvPr/>
      </p:nvGrpSpPr>
      <p:grpSpPr>
        <a:xfrm>
          <a:off x="0" y="0"/>
          <a:ext cx="0" cy="0"/>
          <a:chOff x="0" y="0"/>
          <a:chExt cx="0" cy="0"/>
        </a:xfrm>
      </p:grpSpPr>
      <p:sp>
        <p:nvSpPr>
          <p:cNvPr id="405" name="Shape 405"/>
          <p:cNvSpPr txBox="1"/>
          <p:nvPr>
            <p:ph type="title"/>
          </p:nvPr>
        </p:nvSpPr>
        <p:spPr>
          <a:xfrm>
            <a:off x="606075"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Experiment: Game Simulation </a:t>
            </a:r>
            <a:endParaRPr/>
          </a:p>
        </p:txBody>
      </p:sp>
      <p:sp>
        <p:nvSpPr>
          <p:cNvPr id="406" name="Shape 406"/>
          <p:cNvSpPr txBox="1"/>
          <p:nvPr>
            <p:ph idx="1" type="body"/>
          </p:nvPr>
        </p:nvSpPr>
        <p:spPr>
          <a:xfrm>
            <a:off x="179400" y="999300"/>
            <a:ext cx="8785200" cy="3856200"/>
          </a:xfrm>
          <a:prstGeom prst="rect">
            <a:avLst/>
          </a:prstGeom>
        </p:spPr>
        <p:txBody>
          <a:bodyPr anchorCtr="0" anchor="t" bIns="91425" lIns="91425" spcFirstLastPara="1" rIns="91425" wrap="square" tIns="91425">
            <a:noAutofit/>
          </a:bodyPr>
          <a:lstStyle/>
          <a:p>
            <a:pPr indent="-342900" lvl="0" marL="457200" rtl="0">
              <a:lnSpc>
                <a:spcPct val="100000"/>
              </a:lnSpc>
              <a:spcBef>
                <a:spcPts val="0"/>
              </a:spcBef>
              <a:spcAft>
                <a:spcPts val="0"/>
              </a:spcAft>
              <a:buSzPts val="1800"/>
              <a:buAutoNum type="arabicPeriod"/>
            </a:pPr>
            <a:r>
              <a:rPr lang="en-GB" sz="1800"/>
              <a:t>52-card full scale</a:t>
            </a:r>
            <a:endParaRPr sz="1800"/>
          </a:p>
          <a:p>
            <a:pPr indent="-342900" lvl="0" marL="457200" rtl="0">
              <a:lnSpc>
                <a:spcPct val="100000"/>
              </a:lnSpc>
              <a:spcBef>
                <a:spcPts val="0"/>
              </a:spcBef>
              <a:spcAft>
                <a:spcPts val="0"/>
              </a:spcAft>
              <a:buSzPts val="1800"/>
              <a:buAutoNum type="arabicPeriod"/>
            </a:pPr>
            <a:r>
              <a:rPr lang="en-GB" sz="1800"/>
              <a:t>500 chips for each player in the beginning of the game.</a:t>
            </a:r>
            <a:endParaRPr sz="1800"/>
          </a:p>
          <a:p>
            <a:pPr indent="-342900" lvl="0" marL="457200" rtl="0">
              <a:lnSpc>
                <a:spcPct val="100000"/>
              </a:lnSpc>
              <a:spcBef>
                <a:spcPts val="0"/>
              </a:spcBef>
              <a:spcAft>
                <a:spcPts val="0"/>
              </a:spcAft>
              <a:buSzPts val="1800"/>
              <a:buAutoNum type="arabicPeriod"/>
            </a:pPr>
            <a:r>
              <a:rPr lang="en-GB" sz="1800"/>
              <a:t>Small Blind = 10 chips, Big Blind = 20 chips</a:t>
            </a:r>
            <a:endParaRPr sz="1800"/>
          </a:p>
          <a:p>
            <a:pPr indent="-342900" lvl="0" marL="457200" rtl="0">
              <a:lnSpc>
                <a:spcPct val="100000"/>
              </a:lnSpc>
              <a:spcBef>
                <a:spcPts val="0"/>
              </a:spcBef>
              <a:spcAft>
                <a:spcPts val="0"/>
              </a:spcAft>
              <a:buSzPts val="1800"/>
              <a:buAutoNum type="arabicPeriod"/>
            </a:pPr>
            <a:r>
              <a:rPr lang="en-GB" sz="1800"/>
              <a:t>“Heads Up” rules</a:t>
            </a:r>
            <a:endParaRPr sz="1800"/>
          </a:p>
          <a:p>
            <a:pPr indent="-342900" lvl="0" marL="457200" rtl="0">
              <a:lnSpc>
                <a:spcPct val="100000"/>
              </a:lnSpc>
              <a:spcBef>
                <a:spcPts val="0"/>
              </a:spcBef>
              <a:spcAft>
                <a:spcPts val="0"/>
              </a:spcAft>
              <a:buSzPts val="1800"/>
              <a:buAutoNum type="arabicPeriod"/>
            </a:pPr>
            <a:r>
              <a:rPr lang="en-GB" sz="1800"/>
              <a:t>Player moves: call, fold, check and raise(x). </a:t>
            </a:r>
            <a:endParaRPr sz="1800"/>
          </a:p>
          <a:p>
            <a:pPr indent="-342900" lvl="0" marL="457200" rtl="0">
              <a:lnSpc>
                <a:spcPct val="100000"/>
              </a:lnSpc>
              <a:spcBef>
                <a:spcPts val="0"/>
              </a:spcBef>
              <a:spcAft>
                <a:spcPts val="0"/>
              </a:spcAft>
              <a:buSzPts val="1800"/>
              <a:buAutoNum type="arabicPeriod"/>
            </a:pPr>
            <a:r>
              <a:rPr lang="en-GB" sz="1800"/>
              <a:t>Information of the game flow is open.</a:t>
            </a:r>
            <a:endParaRPr sz="1800"/>
          </a:p>
          <a:p>
            <a:pPr indent="-342900" lvl="0" marL="457200" rtl="0">
              <a:lnSpc>
                <a:spcPct val="100000"/>
              </a:lnSpc>
              <a:spcBef>
                <a:spcPts val="0"/>
              </a:spcBef>
              <a:spcAft>
                <a:spcPts val="0"/>
              </a:spcAft>
              <a:buSzPts val="1800"/>
              <a:buAutoNum type="arabicPeriod"/>
            </a:pPr>
            <a:r>
              <a:rPr lang="en-GB" sz="1800"/>
              <a:t>Setting is changeable</a:t>
            </a:r>
            <a:endParaRPr sz="1800"/>
          </a:p>
          <a:p>
            <a:pPr indent="-342900" lvl="0" marL="457200" rtl="0">
              <a:lnSpc>
                <a:spcPct val="100000"/>
              </a:lnSpc>
              <a:spcBef>
                <a:spcPts val="0"/>
              </a:spcBef>
              <a:spcAft>
                <a:spcPts val="0"/>
              </a:spcAft>
              <a:buSzPts val="1800"/>
              <a:buAutoNum type="arabicPeriod"/>
            </a:pPr>
            <a:r>
              <a:rPr lang="en-GB" sz="1800"/>
              <a:t>Interface interacts with AI algorithm.</a:t>
            </a:r>
            <a:endParaRPr sz="1800"/>
          </a:p>
          <a:p>
            <a:pPr indent="0" lvl="0" marL="0" rtl="0">
              <a:lnSpc>
                <a:spcPct val="100000"/>
              </a:lnSpc>
              <a:spcBef>
                <a:spcPts val="1600"/>
              </a:spcBef>
              <a:spcAft>
                <a:spcPts val="1600"/>
              </a:spcAft>
              <a:buNone/>
            </a:pPr>
            <a:r>
              <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410" name="Shape 410"/>
        <p:cNvGrpSpPr/>
        <p:nvPr/>
      </p:nvGrpSpPr>
      <p:grpSpPr>
        <a:xfrm>
          <a:off x="0" y="0"/>
          <a:ext cx="0" cy="0"/>
          <a:chOff x="0" y="0"/>
          <a:chExt cx="0" cy="0"/>
        </a:xfrm>
      </p:grpSpPr>
      <p:sp>
        <p:nvSpPr>
          <p:cNvPr id="411" name="Shape 411"/>
          <p:cNvSpPr txBox="1"/>
          <p:nvPr>
            <p:ph type="title"/>
          </p:nvPr>
        </p:nvSpPr>
        <p:spPr>
          <a:xfrm>
            <a:off x="606075"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Demo:</a:t>
            </a:r>
            <a:endParaRPr/>
          </a:p>
        </p:txBody>
      </p:sp>
      <p:sp>
        <p:nvSpPr>
          <p:cNvPr id="412" name="Shape 412"/>
          <p:cNvSpPr txBox="1"/>
          <p:nvPr>
            <p:ph idx="1" type="body"/>
          </p:nvPr>
        </p:nvSpPr>
        <p:spPr>
          <a:xfrm>
            <a:off x="132250" y="999300"/>
            <a:ext cx="8785200" cy="3856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sz="1200"/>
          </a:p>
          <a:p>
            <a:pPr indent="0" lvl="0" marL="0" rtl="0">
              <a:lnSpc>
                <a:spcPct val="100000"/>
              </a:lnSpc>
              <a:spcBef>
                <a:spcPts val="1600"/>
              </a:spcBef>
              <a:spcAft>
                <a:spcPts val="0"/>
              </a:spcAft>
              <a:buNone/>
            </a:pPr>
            <a:r>
              <a:t/>
            </a:r>
            <a:endParaRPr sz="1200"/>
          </a:p>
          <a:p>
            <a:pPr indent="0" lvl="0" marL="0" rtl="0">
              <a:lnSpc>
                <a:spcPct val="100000"/>
              </a:lnSpc>
              <a:spcBef>
                <a:spcPts val="1600"/>
              </a:spcBef>
              <a:spcAft>
                <a:spcPts val="1600"/>
              </a:spcAft>
              <a:buNone/>
            </a:pPr>
            <a:r>
              <a:t/>
            </a:r>
            <a:endParaRPr sz="1200"/>
          </a:p>
        </p:txBody>
      </p:sp>
      <p:pic>
        <p:nvPicPr>
          <p:cNvPr id="413" name="Shape 413"/>
          <p:cNvPicPr preferRelativeResize="0"/>
          <p:nvPr/>
        </p:nvPicPr>
        <p:blipFill>
          <a:blip r:embed="rId3">
            <a:alphaModFix/>
          </a:blip>
          <a:stretch>
            <a:fillRect/>
          </a:stretch>
        </p:blipFill>
        <p:spPr>
          <a:xfrm>
            <a:off x="342988" y="999299"/>
            <a:ext cx="7556675" cy="1192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417" name="Shape 417"/>
        <p:cNvGrpSpPr/>
        <p:nvPr/>
      </p:nvGrpSpPr>
      <p:grpSpPr>
        <a:xfrm>
          <a:off x="0" y="0"/>
          <a:ext cx="0" cy="0"/>
          <a:chOff x="0" y="0"/>
          <a:chExt cx="0" cy="0"/>
        </a:xfrm>
      </p:grpSpPr>
      <p:sp>
        <p:nvSpPr>
          <p:cNvPr id="418" name="Shape 418"/>
          <p:cNvSpPr txBox="1"/>
          <p:nvPr>
            <p:ph type="title"/>
          </p:nvPr>
        </p:nvSpPr>
        <p:spPr>
          <a:xfrm>
            <a:off x="606075"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Outcome of Project</a:t>
            </a:r>
            <a:endParaRPr/>
          </a:p>
        </p:txBody>
      </p:sp>
      <p:sp>
        <p:nvSpPr>
          <p:cNvPr id="419" name="Shape 419"/>
          <p:cNvSpPr txBox="1"/>
          <p:nvPr>
            <p:ph idx="1" type="body"/>
          </p:nvPr>
        </p:nvSpPr>
        <p:spPr>
          <a:xfrm>
            <a:off x="132250" y="999300"/>
            <a:ext cx="8785200" cy="3856200"/>
          </a:xfrm>
          <a:prstGeom prst="rect">
            <a:avLst/>
          </a:prstGeom>
        </p:spPr>
        <p:txBody>
          <a:bodyPr anchorCtr="0" anchor="t" bIns="91425" lIns="91425" spcFirstLastPara="1" rIns="91425" wrap="square" tIns="91425">
            <a:noAutofit/>
          </a:bodyPr>
          <a:lstStyle/>
          <a:p>
            <a:pPr indent="-304800" lvl="0" marL="457200" rtl="0">
              <a:lnSpc>
                <a:spcPct val="100000"/>
              </a:lnSpc>
              <a:spcBef>
                <a:spcPts val="0"/>
              </a:spcBef>
              <a:spcAft>
                <a:spcPts val="0"/>
              </a:spcAft>
              <a:buSzPts val="1200"/>
              <a:buAutoNum type="arabicPeriod"/>
            </a:pPr>
            <a:r>
              <a:rPr lang="en-GB" sz="1200"/>
              <a:t>Comparison results of player playing aggressively and player playing passively</a:t>
            </a:r>
            <a:endParaRPr sz="1200"/>
          </a:p>
          <a:p>
            <a:pPr indent="-304800" lvl="0" marL="457200" rtl="0">
              <a:lnSpc>
                <a:spcPct val="100000"/>
              </a:lnSpc>
              <a:spcBef>
                <a:spcPts val="0"/>
              </a:spcBef>
              <a:spcAft>
                <a:spcPts val="0"/>
              </a:spcAft>
              <a:buSzPts val="1200"/>
              <a:buAutoNum type="arabicPeriod"/>
            </a:pPr>
            <a:r>
              <a:rPr lang="en-GB" sz="1200"/>
              <a:t>How does a players stack size affect his betting strategies</a:t>
            </a:r>
            <a:endParaRPr sz="1200"/>
          </a:p>
          <a:p>
            <a:pPr indent="-304800" lvl="0" marL="457200" rtl="0">
              <a:lnSpc>
                <a:spcPct val="100000"/>
              </a:lnSpc>
              <a:spcBef>
                <a:spcPts val="0"/>
              </a:spcBef>
              <a:spcAft>
                <a:spcPts val="0"/>
              </a:spcAft>
              <a:buSzPts val="1200"/>
              <a:buAutoNum type="arabicPeriod"/>
            </a:pPr>
            <a:r>
              <a:rPr lang="en-GB" sz="1200"/>
              <a:t>How should a player behave when he is playing against an aggressive/passive opponent</a:t>
            </a:r>
            <a:endParaRPr sz="1200"/>
          </a:p>
          <a:p>
            <a:pPr indent="-304800" lvl="0" marL="457200" rtl="0">
              <a:lnSpc>
                <a:spcPct val="100000"/>
              </a:lnSpc>
              <a:spcBef>
                <a:spcPts val="0"/>
              </a:spcBef>
              <a:spcAft>
                <a:spcPts val="0"/>
              </a:spcAft>
              <a:buSzPts val="1200"/>
              <a:buAutoNum type="arabicPeriod"/>
            </a:pPr>
            <a:r>
              <a:rPr lang="en-GB" sz="1200"/>
              <a:t>An interface that simulates the 2-person “heads up” Poker game.</a:t>
            </a:r>
            <a:endParaRPr sz="1200"/>
          </a:p>
          <a:p>
            <a:pPr indent="-304800" lvl="0" marL="457200" rtl="0">
              <a:lnSpc>
                <a:spcPct val="100000"/>
              </a:lnSpc>
              <a:spcBef>
                <a:spcPts val="0"/>
              </a:spcBef>
              <a:spcAft>
                <a:spcPts val="0"/>
              </a:spcAft>
              <a:buSzPts val="1200"/>
              <a:buAutoNum type="arabicPeriod"/>
            </a:pPr>
            <a:r>
              <a:rPr lang="en-GB" sz="1200"/>
              <a:t>AI Poker player that incorporates game theoretical strategies.</a:t>
            </a:r>
            <a:endParaRPr sz="1200"/>
          </a:p>
          <a:p>
            <a:pPr indent="0" lvl="0" marL="0" rtl="0">
              <a:lnSpc>
                <a:spcPct val="100000"/>
              </a:lnSpc>
              <a:spcBef>
                <a:spcPts val="1600"/>
              </a:spcBef>
              <a:spcAft>
                <a:spcPts val="0"/>
              </a:spcAft>
              <a:buNone/>
            </a:pPr>
            <a:r>
              <a:t/>
            </a:r>
            <a:endParaRPr sz="1200"/>
          </a:p>
          <a:p>
            <a:pPr indent="0" lvl="0" marL="0" rtl="0">
              <a:lnSpc>
                <a:spcPct val="100000"/>
              </a:lnSpc>
              <a:spcBef>
                <a:spcPts val="1600"/>
              </a:spcBef>
              <a:spcAft>
                <a:spcPts val="0"/>
              </a:spcAft>
              <a:buNone/>
            </a:pPr>
            <a:r>
              <a:t/>
            </a:r>
            <a:endParaRPr sz="1200"/>
          </a:p>
          <a:p>
            <a:pPr indent="0" lvl="0" marL="0" rtl="0">
              <a:lnSpc>
                <a:spcPct val="100000"/>
              </a:lnSpc>
              <a:spcBef>
                <a:spcPts val="1600"/>
              </a:spcBef>
              <a:spcAft>
                <a:spcPts val="0"/>
              </a:spcAft>
              <a:buNone/>
            </a:pPr>
            <a:r>
              <a:t/>
            </a:r>
            <a:endParaRPr sz="1200"/>
          </a:p>
          <a:p>
            <a:pPr indent="0" lvl="0" marL="0" rtl="0">
              <a:lnSpc>
                <a:spcPct val="100000"/>
              </a:lnSpc>
              <a:spcBef>
                <a:spcPts val="1600"/>
              </a:spcBef>
              <a:spcAft>
                <a:spcPts val="1600"/>
              </a:spcAft>
              <a:buNone/>
            </a:pPr>
            <a:r>
              <a:rPr lang="en-GB" sz="1200"/>
              <a:t>,</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28" name="Shape 328"/>
        <p:cNvGrpSpPr/>
        <p:nvPr/>
      </p:nvGrpSpPr>
      <p:grpSpPr>
        <a:xfrm>
          <a:off x="0" y="0"/>
          <a:ext cx="0" cy="0"/>
          <a:chOff x="0" y="0"/>
          <a:chExt cx="0" cy="0"/>
        </a:xfrm>
      </p:grpSpPr>
      <p:sp>
        <p:nvSpPr>
          <p:cNvPr id="329" name="Shape 329"/>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Poker and Game Theory</a:t>
            </a:r>
            <a:endParaRPr/>
          </a:p>
        </p:txBody>
      </p:sp>
      <p:sp>
        <p:nvSpPr>
          <p:cNvPr id="330" name="Shape 330"/>
          <p:cNvSpPr txBox="1"/>
          <p:nvPr>
            <p:ph idx="1" type="body"/>
          </p:nvPr>
        </p:nvSpPr>
        <p:spPr>
          <a:xfrm>
            <a:off x="132250" y="652300"/>
            <a:ext cx="8785200" cy="43569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GB" sz="1200"/>
              <a:t>Poker can be seen as a game involving randomness and luck… but</a:t>
            </a:r>
            <a:endParaRPr sz="1200"/>
          </a:p>
          <a:p>
            <a:pPr indent="0" lvl="0" marL="0" rtl="0">
              <a:lnSpc>
                <a:spcPct val="100000"/>
              </a:lnSpc>
              <a:spcBef>
                <a:spcPts val="1600"/>
              </a:spcBef>
              <a:spcAft>
                <a:spcPts val="0"/>
              </a:spcAft>
              <a:buNone/>
            </a:pPr>
            <a:r>
              <a:rPr lang="en-GB" sz="1200"/>
              <a:t>Poker is a </a:t>
            </a:r>
            <a:r>
              <a:rPr b="1" lang="en-GB" sz="1200"/>
              <a:t>complex </a:t>
            </a:r>
            <a:r>
              <a:rPr lang="en-GB" sz="1200"/>
              <a:t>game to analyze, as there are many possibilities that can change through the course of the game</a:t>
            </a:r>
            <a:endParaRPr sz="1200"/>
          </a:p>
          <a:p>
            <a:pPr indent="0" lvl="0" marL="0" rtl="0">
              <a:lnSpc>
                <a:spcPct val="100000"/>
              </a:lnSpc>
              <a:spcBef>
                <a:spcPts val="1600"/>
              </a:spcBef>
              <a:spcAft>
                <a:spcPts val="0"/>
              </a:spcAft>
              <a:buNone/>
            </a:pPr>
            <a:r>
              <a:rPr lang="en-GB" sz="1200"/>
              <a:t>Various versions of poker in game theory use </a:t>
            </a:r>
            <a:r>
              <a:rPr b="1" lang="en-GB" sz="1200"/>
              <a:t>simplified </a:t>
            </a:r>
            <a:r>
              <a:rPr lang="en-GB" sz="1200"/>
              <a:t>variations of the game.</a:t>
            </a:r>
            <a:endParaRPr b="1" sz="1200"/>
          </a:p>
          <a:p>
            <a:pPr indent="0" lvl="0" marL="0" rtl="0">
              <a:lnSpc>
                <a:spcPct val="100000"/>
              </a:lnSpc>
              <a:spcBef>
                <a:spcPts val="1600"/>
              </a:spcBef>
              <a:spcAft>
                <a:spcPts val="0"/>
              </a:spcAft>
              <a:buNone/>
            </a:pPr>
            <a:r>
              <a:rPr b="1" lang="en-GB" sz="1200"/>
              <a:t>Models</a:t>
            </a:r>
            <a:endParaRPr b="1" sz="1200"/>
          </a:p>
          <a:p>
            <a:pPr indent="0" lvl="0" marL="0" rtl="0">
              <a:lnSpc>
                <a:spcPct val="100000"/>
              </a:lnSpc>
              <a:spcBef>
                <a:spcPts val="1600"/>
              </a:spcBef>
              <a:spcAft>
                <a:spcPts val="0"/>
              </a:spcAft>
              <a:buNone/>
            </a:pPr>
            <a:r>
              <a:rPr i="1" lang="en-GB" sz="1200"/>
              <a:t>2-Person Non-Zero Sum Game. or N-Person Game.</a:t>
            </a:r>
            <a:endParaRPr i="1" sz="1200"/>
          </a:p>
          <a:p>
            <a:pPr indent="-304800" lvl="0" marL="457200" rtl="0">
              <a:lnSpc>
                <a:spcPct val="100000"/>
              </a:lnSpc>
              <a:spcBef>
                <a:spcPts val="1600"/>
              </a:spcBef>
              <a:spcAft>
                <a:spcPts val="0"/>
              </a:spcAft>
              <a:buSzPts val="1200"/>
              <a:buChar char="-"/>
            </a:pPr>
            <a:r>
              <a:rPr lang="en-GB" sz="1200"/>
              <a:t>Game and loss are not equal. Outcome is not obvious</a:t>
            </a:r>
            <a:endParaRPr sz="1200"/>
          </a:p>
          <a:p>
            <a:pPr indent="0" lvl="0" marL="0" rtl="0">
              <a:lnSpc>
                <a:spcPct val="100000"/>
              </a:lnSpc>
              <a:spcBef>
                <a:spcPts val="1600"/>
              </a:spcBef>
              <a:spcAft>
                <a:spcPts val="0"/>
              </a:spcAft>
              <a:buNone/>
            </a:pPr>
            <a:r>
              <a:rPr i="1" lang="en-GB" sz="1200"/>
              <a:t>Use Mixed Strategy</a:t>
            </a:r>
            <a:endParaRPr i="1" sz="1200"/>
          </a:p>
          <a:p>
            <a:pPr indent="-304800" lvl="0" marL="457200" rtl="0">
              <a:lnSpc>
                <a:spcPct val="100000"/>
              </a:lnSpc>
              <a:spcBef>
                <a:spcPts val="1600"/>
              </a:spcBef>
              <a:spcAft>
                <a:spcPts val="0"/>
              </a:spcAft>
              <a:buSzPts val="1200"/>
              <a:buChar char="-"/>
            </a:pPr>
            <a:r>
              <a:rPr lang="en-GB" sz="1200"/>
              <a:t>Each player use a combination of strategies. Makes the other guess as to what they will do next.</a:t>
            </a:r>
            <a:endParaRPr sz="1200"/>
          </a:p>
          <a:p>
            <a:pPr indent="-304800" lvl="0" marL="457200" rtl="0">
              <a:lnSpc>
                <a:spcPct val="100000"/>
              </a:lnSpc>
              <a:spcBef>
                <a:spcPts val="0"/>
              </a:spcBef>
              <a:spcAft>
                <a:spcPts val="0"/>
              </a:spcAft>
              <a:buSzPts val="1200"/>
              <a:buChar char="-"/>
            </a:pPr>
            <a:r>
              <a:rPr lang="en-GB" sz="1200"/>
              <a:t>Varies depending on player’s playstyle</a:t>
            </a:r>
            <a:endParaRPr sz="1200"/>
          </a:p>
          <a:p>
            <a:pPr indent="0" lvl="0" marL="0" rtl="0">
              <a:lnSpc>
                <a:spcPct val="100000"/>
              </a:lnSpc>
              <a:spcBef>
                <a:spcPts val="1600"/>
              </a:spcBef>
              <a:spcAft>
                <a:spcPts val="1600"/>
              </a:spcAft>
              <a:buNone/>
            </a:pPr>
            <a:r>
              <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34" name="Shape 334"/>
        <p:cNvGrpSpPr/>
        <p:nvPr/>
      </p:nvGrpSpPr>
      <p:grpSpPr>
        <a:xfrm>
          <a:off x="0" y="0"/>
          <a:ext cx="0" cy="0"/>
          <a:chOff x="0" y="0"/>
          <a:chExt cx="0" cy="0"/>
        </a:xfrm>
      </p:grpSpPr>
      <p:sp>
        <p:nvSpPr>
          <p:cNvPr id="335" name="Shape 335"/>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2 Classic Poker Models</a:t>
            </a:r>
            <a:endParaRPr/>
          </a:p>
        </p:txBody>
      </p:sp>
      <p:sp>
        <p:nvSpPr>
          <p:cNvPr id="336" name="Shape 336"/>
          <p:cNvSpPr txBox="1"/>
          <p:nvPr>
            <p:ph idx="1" type="body"/>
          </p:nvPr>
        </p:nvSpPr>
        <p:spPr>
          <a:xfrm>
            <a:off x="179400" y="568900"/>
            <a:ext cx="8785200" cy="44403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b="1" sz="1200"/>
          </a:p>
          <a:p>
            <a:pPr indent="0" lvl="0" marL="0" rtl="0">
              <a:lnSpc>
                <a:spcPct val="100000"/>
              </a:lnSpc>
              <a:spcBef>
                <a:spcPts val="1600"/>
              </a:spcBef>
              <a:spcAft>
                <a:spcPts val="0"/>
              </a:spcAft>
              <a:buNone/>
            </a:pPr>
            <a:r>
              <a:rPr b="1" lang="en-GB" sz="1200"/>
              <a:t>Borel’s (1938) &amp; von Neumann (1944) Poker Models</a:t>
            </a:r>
            <a:endParaRPr b="1" sz="1200"/>
          </a:p>
          <a:p>
            <a:pPr indent="0" lvl="0" marL="0" rtl="0">
              <a:lnSpc>
                <a:spcPct val="100000"/>
              </a:lnSpc>
              <a:spcBef>
                <a:spcPts val="1600"/>
              </a:spcBef>
              <a:spcAft>
                <a:spcPts val="0"/>
              </a:spcAft>
              <a:buNone/>
            </a:pPr>
            <a:r>
              <a:rPr lang="en-GB" sz="1200"/>
              <a:t>Player I is dealt a random hand </a:t>
            </a:r>
            <a:r>
              <a:rPr b="1" lang="en-GB" sz="1200"/>
              <a:t>X</a:t>
            </a:r>
            <a:r>
              <a:rPr lang="en-GB" sz="1200"/>
              <a:t> ∈ [0, 1] where X has a uniform distribution over the interval [0, 1]; </a:t>
            </a:r>
            <a:endParaRPr sz="1200"/>
          </a:p>
          <a:p>
            <a:pPr indent="0" lvl="0" marL="0" rtl="0">
              <a:lnSpc>
                <a:spcPct val="100000"/>
              </a:lnSpc>
              <a:spcBef>
                <a:spcPts val="1000"/>
              </a:spcBef>
              <a:spcAft>
                <a:spcPts val="0"/>
              </a:spcAft>
              <a:buNone/>
            </a:pPr>
            <a:r>
              <a:rPr lang="en-GB" sz="1200"/>
              <a:t>Similarly, Player II receives a random hand, </a:t>
            </a:r>
            <a:r>
              <a:rPr b="1" lang="en-GB" sz="1200"/>
              <a:t>Y</a:t>
            </a:r>
            <a:r>
              <a:rPr lang="en-GB" sz="1200"/>
              <a:t> , according to a uniform distribution on [0, 1].  </a:t>
            </a:r>
            <a:r>
              <a:rPr b="1" lang="en-GB" sz="1200"/>
              <a:t>X != Y </a:t>
            </a:r>
            <a:endParaRPr b="1" sz="1200"/>
          </a:p>
          <a:p>
            <a:pPr indent="0" lvl="0" marL="0" rtl="0">
              <a:lnSpc>
                <a:spcPct val="100000"/>
              </a:lnSpc>
              <a:spcBef>
                <a:spcPts val="1000"/>
              </a:spcBef>
              <a:spcAft>
                <a:spcPts val="0"/>
              </a:spcAft>
              <a:buNone/>
            </a:pPr>
            <a:r>
              <a:rPr lang="en-GB" sz="1200"/>
              <a:t>Both players know the value of their own hand, but </a:t>
            </a:r>
            <a:r>
              <a:rPr b="1" lang="en-GB" sz="1200"/>
              <a:t>not</a:t>
            </a:r>
            <a:r>
              <a:rPr lang="en-GB" sz="1200"/>
              <a:t> that of the opponent.</a:t>
            </a:r>
            <a:endParaRPr sz="1200"/>
          </a:p>
          <a:p>
            <a:pPr indent="0" lvl="0" marL="0" rtl="0">
              <a:lnSpc>
                <a:spcPct val="100000"/>
              </a:lnSpc>
              <a:spcBef>
                <a:spcPts val="1000"/>
              </a:spcBef>
              <a:spcAft>
                <a:spcPts val="0"/>
              </a:spcAft>
              <a:buNone/>
            </a:pPr>
            <a:r>
              <a:rPr lang="en-GB" sz="1200"/>
              <a:t>Each player antes one unit. </a:t>
            </a:r>
            <a:r>
              <a:rPr b="1" lang="en-GB" sz="1200"/>
              <a:t>PI</a:t>
            </a:r>
            <a:r>
              <a:rPr lang="en-GB" sz="1200"/>
              <a:t> decides whether to </a:t>
            </a:r>
            <a:r>
              <a:rPr b="1" lang="en-GB" sz="1200"/>
              <a:t>bet </a:t>
            </a:r>
            <a:r>
              <a:rPr lang="en-GB" sz="1200"/>
              <a:t>or not.  If </a:t>
            </a:r>
            <a:r>
              <a:rPr b="1" lang="en-GB" sz="1200"/>
              <a:t>P1 </a:t>
            </a:r>
            <a:r>
              <a:rPr lang="en-GB" sz="1200"/>
              <a:t>bets, then </a:t>
            </a:r>
            <a:r>
              <a:rPr b="1" lang="en-GB" sz="1200"/>
              <a:t>P2 </a:t>
            </a:r>
            <a:r>
              <a:rPr lang="en-GB" sz="1200"/>
              <a:t>decides whether to </a:t>
            </a:r>
            <a:r>
              <a:rPr b="1" lang="en-GB" sz="1200"/>
              <a:t>call</a:t>
            </a:r>
            <a:r>
              <a:rPr lang="en-GB" sz="1200"/>
              <a:t> or to </a:t>
            </a:r>
            <a:r>
              <a:rPr b="1" lang="en-GB" sz="1200"/>
              <a:t>fold</a:t>
            </a:r>
            <a:r>
              <a:rPr lang="en-GB" sz="1200"/>
              <a:t>. </a:t>
            </a:r>
            <a:endParaRPr sz="1200"/>
          </a:p>
          <a:p>
            <a:pPr indent="0" lvl="0" marL="0" rtl="0">
              <a:lnSpc>
                <a:spcPct val="100000"/>
              </a:lnSpc>
              <a:spcBef>
                <a:spcPts val="1000"/>
              </a:spcBef>
              <a:spcAft>
                <a:spcPts val="0"/>
              </a:spcAft>
              <a:buNone/>
            </a:pPr>
            <a:r>
              <a:rPr lang="en-GB" sz="1200"/>
              <a:t>If </a:t>
            </a:r>
            <a:r>
              <a:rPr b="1" lang="en-GB" sz="1200"/>
              <a:t>P2 folds</a:t>
            </a:r>
            <a:r>
              <a:rPr lang="en-GB" sz="1200"/>
              <a:t>, </a:t>
            </a:r>
            <a:r>
              <a:rPr b="1" lang="en-GB" sz="1200"/>
              <a:t>PI wins</a:t>
            </a:r>
            <a:r>
              <a:rPr lang="en-GB" sz="1200"/>
              <a:t> one unit (the ante) from P2. </a:t>
            </a:r>
            <a:endParaRPr sz="1200"/>
          </a:p>
          <a:p>
            <a:pPr indent="0" lvl="0" marL="0" rtl="0">
              <a:lnSpc>
                <a:spcPct val="100000"/>
              </a:lnSpc>
              <a:spcBef>
                <a:spcPts val="1000"/>
              </a:spcBef>
              <a:spcAft>
                <a:spcPts val="0"/>
              </a:spcAft>
              <a:buNone/>
            </a:pPr>
            <a:r>
              <a:rPr lang="en-GB" sz="1200"/>
              <a:t>If </a:t>
            </a:r>
            <a:r>
              <a:rPr b="1" lang="en-GB" sz="1200"/>
              <a:t>P2 calls, the hands are compared</a:t>
            </a:r>
            <a:r>
              <a:rPr lang="en-GB" sz="1200"/>
              <a:t> and the player with the higher hand wins an amount B + 1 from the 1 opponent, where B &gt; 0 represents the amount of the bet. </a:t>
            </a:r>
            <a:endParaRPr sz="1200"/>
          </a:p>
          <a:p>
            <a:pPr indent="0" lvl="0" marL="0" rtl="0">
              <a:lnSpc>
                <a:spcPct val="100000"/>
              </a:lnSpc>
              <a:spcBef>
                <a:spcPts val="1000"/>
              </a:spcBef>
              <a:spcAft>
                <a:spcPts val="1000"/>
              </a:spcAft>
              <a:buNone/>
            </a:pPr>
            <a:r>
              <a:rPr lang="en-GB" sz="1200"/>
              <a:t>  </a:t>
            </a:r>
            <a:endParaRPr sz="1200"/>
          </a:p>
        </p:txBody>
      </p:sp>
      <p:pic>
        <p:nvPicPr>
          <p:cNvPr id="337" name="Shape 337"/>
          <p:cNvPicPr preferRelativeResize="0"/>
          <p:nvPr/>
        </p:nvPicPr>
        <p:blipFill>
          <a:blip r:embed="rId3">
            <a:alphaModFix/>
          </a:blip>
          <a:stretch>
            <a:fillRect/>
          </a:stretch>
        </p:blipFill>
        <p:spPr>
          <a:xfrm>
            <a:off x="5566530" y="3397800"/>
            <a:ext cx="3471120" cy="1745700"/>
          </a:xfrm>
          <a:prstGeom prst="rect">
            <a:avLst/>
          </a:prstGeom>
          <a:noFill/>
          <a:ln>
            <a:noFill/>
          </a:ln>
        </p:spPr>
      </p:pic>
      <p:sp>
        <p:nvSpPr>
          <p:cNvPr id="338" name="Shape 338"/>
          <p:cNvSpPr txBox="1"/>
          <p:nvPr/>
        </p:nvSpPr>
        <p:spPr>
          <a:xfrm>
            <a:off x="5874225" y="3112450"/>
            <a:ext cx="2855700" cy="336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a:t>Tree Diagram of Borel’s Game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42" name="Shape 342"/>
        <p:cNvGrpSpPr/>
        <p:nvPr/>
      </p:nvGrpSpPr>
      <p:grpSpPr>
        <a:xfrm>
          <a:off x="0" y="0"/>
          <a:ext cx="0" cy="0"/>
          <a:chOff x="0" y="0"/>
          <a:chExt cx="0" cy="0"/>
        </a:xfrm>
      </p:grpSpPr>
      <p:sp>
        <p:nvSpPr>
          <p:cNvPr id="343" name="Shape 343"/>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2 Classic Poker Models</a:t>
            </a:r>
            <a:endParaRPr/>
          </a:p>
        </p:txBody>
      </p:sp>
      <p:sp>
        <p:nvSpPr>
          <p:cNvPr id="344" name="Shape 344"/>
          <p:cNvSpPr txBox="1"/>
          <p:nvPr>
            <p:ph idx="1" type="body"/>
          </p:nvPr>
        </p:nvSpPr>
        <p:spPr>
          <a:xfrm>
            <a:off x="132250" y="568900"/>
            <a:ext cx="8785200" cy="44403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b="1" sz="1200"/>
          </a:p>
          <a:p>
            <a:pPr indent="0" lvl="0" marL="0" rtl="0">
              <a:lnSpc>
                <a:spcPct val="100000"/>
              </a:lnSpc>
              <a:spcBef>
                <a:spcPts val="1600"/>
              </a:spcBef>
              <a:spcAft>
                <a:spcPts val="0"/>
              </a:spcAft>
              <a:buNone/>
            </a:pPr>
            <a:r>
              <a:rPr b="1" lang="en-GB" sz="1200"/>
              <a:t>Borel’s &amp; von Neumann Model</a:t>
            </a:r>
            <a:endParaRPr sz="1200"/>
          </a:p>
          <a:p>
            <a:pPr indent="0" lvl="0" marL="0" rtl="0">
              <a:lnSpc>
                <a:spcPct val="100000"/>
              </a:lnSpc>
              <a:spcBef>
                <a:spcPts val="1600"/>
              </a:spcBef>
              <a:spcAft>
                <a:spcPts val="0"/>
              </a:spcAft>
              <a:buNone/>
            </a:pPr>
            <a:r>
              <a:rPr lang="en-GB" sz="1200"/>
              <a:t>The two models differ only in what happens if Player I chooses not to bet. </a:t>
            </a:r>
            <a:endParaRPr sz="1200"/>
          </a:p>
          <a:p>
            <a:pPr indent="0" lvl="0" marL="0" rtl="0">
              <a:lnSpc>
                <a:spcPct val="100000"/>
              </a:lnSpc>
              <a:spcBef>
                <a:spcPts val="1000"/>
              </a:spcBef>
              <a:spcAft>
                <a:spcPts val="0"/>
              </a:spcAft>
              <a:buNone/>
            </a:pPr>
            <a:r>
              <a:rPr lang="en-GB" sz="1200"/>
              <a:t>In the Borel model, PI folds: Player I loses one unit to Player II. </a:t>
            </a:r>
            <a:endParaRPr sz="1200"/>
          </a:p>
          <a:p>
            <a:pPr indent="0" lvl="0" marL="0" rtl="0">
              <a:lnSpc>
                <a:spcPct val="100000"/>
              </a:lnSpc>
              <a:spcBef>
                <a:spcPts val="1000"/>
              </a:spcBef>
              <a:spcAft>
                <a:spcPts val="0"/>
              </a:spcAft>
              <a:buNone/>
            </a:pPr>
            <a:r>
              <a:rPr lang="en-GB" sz="1200"/>
              <a:t>In the von Neumann model, PI checks: the hands are compared and the player with the higher hand wins 1 from the opponent.</a:t>
            </a:r>
            <a:endParaRPr sz="1200"/>
          </a:p>
          <a:p>
            <a:pPr indent="0" lvl="0" marL="0" rtl="0">
              <a:lnSpc>
                <a:spcPct val="100000"/>
              </a:lnSpc>
              <a:spcBef>
                <a:spcPts val="1000"/>
              </a:spcBef>
              <a:spcAft>
                <a:spcPts val="0"/>
              </a:spcAft>
              <a:buNone/>
            </a:pPr>
            <a:r>
              <a:rPr lang="en-GB" sz="1200"/>
              <a:t>In the model of </a:t>
            </a:r>
            <a:r>
              <a:rPr b="1" lang="en-GB" sz="1200"/>
              <a:t>Borel,</a:t>
            </a:r>
            <a:r>
              <a:rPr lang="en-GB" sz="1200"/>
              <a:t> Player I bluffs with the best of the hands he does not bet with. This is the best way to take advantage of mistakes of Player II. There is more money to lose.</a:t>
            </a:r>
            <a:endParaRPr sz="1200"/>
          </a:p>
          <a:p>
            <a:pPr indent="0" lvl="0" marL="0" rtl="0">
              <a:lnSpc>
                <a:spcPct val="100000"/>
              </a:lnSpc>
              <a:spcBef>
                <a:spcPts val="1000"/>
              </a:spcBef>
              <a:spcAft>
                <a:spcPts val="0"/>
              </a:spcAft>
              <a:buNone/>
            </a:pPr>
            <a:r>
              <a:rPr lang="en-GB" sz="1200"/>
              <a:t>In </a:t>
            </a:r>
            <a:r>
              <a:rPr b="1" lang="en-GB" sz="1200"/>
              <a:t>von Neumann’s </a:t>
            </a:r>
            <a:r>
              <a:rPr lang="en-GB" sz="1200"/>
              <a:t>model Player I bluffs with his worst hands. It is a mistake for him to do otherwise. This is the bluffing strategy commonly used in poker</a:t>
            </a:r>
            <a:endParaRPr b="1" sz="1200"/>
          </a:p>
          <a:p>
            <a:pPr indent="0" lvl="0" marL="0" rtl="0">
              <a:lnSpc>
                <a:spcPct val="100000"/>
              </a:lnSpc>
              <a:spcBef>
                <a:spcPts val="1000"/>
              </a:spcBef>
              <a:spcAft>
                <a:spcPts val="1000"/>
              </a:spcAft>
              <a:buNone/>
            </a:pPr>
            <a:r>
              <a:t/>
            </a:r>
            <a:endParaRPr sz="1200"/>
          </a:p>
        </p:txBody>
      </p:sp>
      <p:pic>
        <p:nvPicPr>
          <p:cNvPr id="345" name="Shape 345"/>
          <p:cNvPicPr preferRelativeResize="0"/>
          <p:nvPr/>
        </p:nvPicPr>
        <p:blipFill>
          <a:blip r:embed="rId3">
            <a:alphaModFix/>
          </a:blip>
          <a:stretch>
            <a:fillRect/>
          </a:stretch>
        </p:blipFill>
        <p:spPr>
          <a:xfrm>
            <a:off x="5744975" y="3349800"/>
            <a:ext cx="3399024" cy="1745700"/>
          </a:xfrm>
          <a:prstGeom prst="rect">
            <a:avLst/>
          </a:prstGeom>
          <a:noFill/>
          <a:ln>
            <a:noFill/>
          </a:ln>
        </p:spPr>
      </p:pic>
      <p:sp>
        <p:nvSpPr>
          <p:cNvPr id="346" name="Shape 346"/>
          <p:cNvSpPr txBox="1"/>
          <p:nvPr/>
        </p:nvSpPr>
        <p:spPr>
          <a:xfrm>
            <a:off x="5922238" y="3064475"/>
            <a:ext cx="2855700" cy="336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1200"/>
              <a:t>Tree Diagram of von Neumann’s Game</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50" name="Shape 350"/>
        <p:cNvGrpSpPr/>
        <p:nvPr/>
      </p:nvGrpSpPr>
      <p:grpSpPr>
        <a:xfrm>
          <a:off x="0" y="0"/>
          <a:ext cx="0" cy="0"/>
          <a:chOff x="0" y="0"/>
          <a:chExt cx="0" cy="0"/>
        </a:xfrm>
      </p:grpSpPr>
      <p:sp>
        <p:nvSpPr>
          <p:cNvPr id="351" name="Shape 351"/>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Poker and Game Theory</a:t>
            </a:r>
            <a:endParaRPr/>
          </a:p>
        </p:txBody>
      </p:sp>
      <p:sp>
        <p:nvSpPr>
          <p:cNvPr id="352" name="Shape 352"/>
          <p:cNvSpPr txBox="1"/>
          <p:nvPr>
            <p:ph idx="1" type="body"/>
          </p:nvPr>
        </p:nvSpPr>
        <p:spPr>
          <a:xfrm>
            <a:off x="132250" y="652300"/>
            <a:ext cx="8785200" cy="43569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b="1" sz="1200"/>
          </a:p>
          <a:p>
            <a:pPr indent="0" lvl="0" marL="0" rtl="0">
              <a:lnSpc>
                <a:spcPct val="100000"/>
              </a:lnSpc>
              <a:spcBef>
                <a:spcPts val="1600"/>
              </a:spcBef>
              <a:spcAft>
                <a:spcPts val="0"/>
              </a:spcAft>
              <a:buNone/>
            </a:pPr>
            <a:r>
              <a:rPr b="1" lang="en-GB" sz="1200"/>
              <a:t>Our</a:t>
            </a:r>
            <a:r>
              <a:rPr lang="en-GB" sz="1200"/>
              <a:t> </a:t>
            </a:r>
            <a:r>
              <a:rPr b="1" lang="en-GB" sz="1200"/>
              <a:t>Focus </a:t>
            </a:r>
            <a:endParaRPr sz="1200"/>
          </a:p>
          <a:p>
            <a:pPr indent="0" lvl="0" marL="0" rtl="0">
              <a:lnSpc>
                <a:spcPct val="100000"/>
              </a:lnSpc>
              <a:spcBef>
                <a:spcPts val="1600"/>
              </a:spcBef>
              <a:spcAft>
                <a:spcPts val="0"/>
              </a:spcAft>
              <a:buNone/>
            </a:pPr>
            <a:r>
              <a:rPr lang="en-GB" sz="1200"/>
              <a:t>We want to understand what is a </a:t>
            </a:r>
            <a:r>
              <a:rPr b="1" lang="en-GB" sz="1200"/>
              <a:t>good </a:t>
            </a:r>
            <a:r>
              <a:rPr lang="en-GB" sz="1200"/>
              <a:t>strategy in a 2 player Full Texas Holdem game (heads up poker) that may yield the best results.</a:t>
            </a:r>
            <a:endParaRPr sz="1200"/>
          </a:p>
          <a:p>
            <a:pPr indent="0" lvl="0" marL="0" rtl="0">
              <a:lnSpc>
                <a:spcPct val="100000"/>
              </a:lnSpc>
              <a:spcBef>
                <a:spcPts val="1600"/>
              </a:spcBef>
              <a:spcAft>
                <a:spcPts val="0"/>
              </a:spcAft>
              <a:buNone/>
            </a:pPr>
            <a:r>
              <a:rPr lang="en-GB" sz="1200"/>
              <a:t>In doing so we want to compare the results provided by showing the outcome of an </a:t>
            </a:r>
            <a:r>
              <a:rPr b="1" lang="en-GB" sz="1200"/>
              <a:t>aggressive (more bluffs, high risk) </a:t>
            </a:r>
            <a:r>
              <a:rPr lang="en-GB" sz="1200"/>
              <a:t>playstyle and a </a:t>
            </a:r>
            <a:r>
              <a:rPr b="1" lang="en-GB" sz="1200"/>
              <a:t>passive (rationality of decisions)</a:t>
            </a:r>
            <a:r>
              <a:rPr lang="en-GB" sz="1200"/>
              <a:t> playstyle making and improving upon decisions made.</a:t>
            </a:r>
            <a:endParaRPr sz="1200"/>
          </a:p>
          <a:p>
            <a:pPr indent="0" lvl="0" marL="0" rtl="0">
              <a:lnSpc>
                <a:spcPct val="100000"/>
              </a:lnSpc>
              <a:spcBef>
                <a:spcPts val="1600"/>
              </a:spcBef>
              <a:spcAft>
                <a:spcPts val="0"/>
              </a:spcAft>
              <a:buNone/>
            </a:pPr>
            <a:r>
              <a:rPr lang="en-GB" sz="1200"/>
              <a:t>Based on </a:t>
            </a:r>
            <a:r>
              <a:rPr b="1" lang="en-GB" sz="1200"/>
              <a:t>Decision Theory </a:t>
            </a:r>
            <a:r>
              <a:rPr lang="en-GB" sz="1200"/>
              <a:t>and </a:t>
            </a:r>
            <a:r>
              <a:rPr b="1" lang="en-GB" sz="1200"/>
              <a:t>Expected Value Theory, </a:t>
            </a:r>
            <a:r>
              <a:rPr lang="en-GB" sz="1200"/>
              <a:t>which comes into play, as we are unaware of the incoming cards, and observing other player’s actions (aggressive vs. passive), we will attempt to build an A.I. Poker player.</a:t>
            </a:r>
            <a:endParaRPr sz="1200"/>
          </a:p>
          <a:p>
            <a:pPr indent="0" lvl="0" marL="0" rtl="0">
              <a:lnSpc>
                <a:spcPct val="100000"/>
              </a:lnSpc>
              <a:spcBef>
                <a:spcPts val="1600"/>
              </a:spcBef>
              <a:spcAft>
                <a:spcPts val="0"/>
              </a:spcAft>
              <a:buNone/>
            </a:pPr>
            <a:r>
              <a:t/>
            </a:r>
            <a:endParaRPr b="1" sz="1200"/>
          </a:p>
          <a:p>
            <a:pPr indent="0" lvl="0" marL="0" rtl="0">
              <a:lnSpc>
                <a:spcPct val="100000"/>
              </a:lnSpc>
              <a:spcBef>
                <a:spcPts val="1600"/>
              </a:spcBef>
              <a:spcAft>
                <a:spcPts val="1600"/>
              </a:spcAft>
              <a:buNone/>
            </a:pPr>
            <a:r>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56" name="Shape 356"/>
        <p:cNvGrpSpPr/>
        <p:nvPr/>
      </p:nvGrpSpPr>
      <p:grpSpPr>
        <a:xfrm>
          <a:off x="0" y="0"/>
          <a:ext cx="0" cy="0"/>
          <a:chOff x="0" y="0"/>
          <a:chExt cx="0" cy="0"/>
        </a:xfrm>
      </p:grpSpPr>
      <p:sp>
        <p:nvSpPr>
          <p:cNvPr id="357" name="Shape 357"/>
          <p:cNvSpPr txBox="1"/>
          <p:nvPr>
            <p:ph type="title"/>
          </p:nvPr>
        </p:nvSpPr>
        <p:spPr>
          <a:xfrm>
            <a:off x="679450" y="0"/>
            <a:ext cx="7030500" cy="99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Rules of Heads Up Poker</a:t>
            </a:r>
            <a:endParaRPr/>
          </a:p>
        </p:txBody>
      </p:sp>
      <p:sp>
        <p:nvSpPr>
          <p:cNvPr id="358" name="Shape 358"/>
          <p:cNvSpPr txBox="1"/>
          <p:nvPr>
            <p:ph idx="1" type="body"/>
          </p:nvPr>
        </p:nvSpPr>
        <p:spPr>
          <a:xfrm>
            <a:off x="132250" y="999300"/>
            <a:ext cx="8785200" cy="3856200"/>
          </a:xfrm>
          <a:prstGeom prst="rect">
            <a:avLst/>
          </a:prstGeom>
        </p:spPr>
        <p:txBody>
          <a:bodyPr anchorCtr="0" anchor="t" bIns="91425" lIns="91425" spcFirstLastPara="1" rIns="91425" wrap="square" tIns="91425">
            <a:noAutofit/>
          </a:bodyPr>
          <a:lstStyle/>
          <a:p>
            <a:pPr indent="0" lvl="0" marL="0">
              <a:lnSpc>
                <a:spcPct val="100000"/>
              </a:lnSpc>
              <a:spcBef>
                <a:spcPts val="0"/>
              </a:spcBef>
              <a:spcAft>
                <a:spcPts val="0"/>
              </a:spcAft>
              <a:buNone/>
            </a:pPr>
            <a:r>
              <a:rPr b="1" lang="en-GB" sz="1200"/>
              <a:t>Type: </a:t>
            </a:r>
            <a:r>
              <a:rPr lang="en-GB" sz="1200"/>
              <a:t>Texas Holdem</a:t>
            </a:r>
            <a:endParaRPr sz="1200"/>
          </a:p>
          <a:p>
            <a:pPr indent="0" lvl="0" marL="0">
              <a:lnSpc>
                <a:spcPct val="100000"/>
              </a:lnSpc>
              <a:spcBef>
                <a:spcPts val="1600"/>
              </a:spcBef>
              <a:spcAft>
                <a:spcPts val="0"/>
              </a:spcAft>
              <a:buNone/>
            </a:pPr>
            <a:r>
              <a:rPr b="1" lang="en-GB" sz="1200"/>
              <a:t>Objective:</a:t>
            </a:r>
            <a:endParaRPr b="1" sz="1200"/>
          </a:p>
          <a:p>
            <a:pPr indent="0" lvl="0" marL="0" rtl="0">
              <a:lnSpc>
                <a:spcPct val="100000"/>
              </a:lnSpc>
              <a:spcBef>
                <a:spcPts val="1600"/>
              </a:spcBef>
              <a:spcAft>
                <a:spcPts val="0"/>
              </a:spcAft>
              <a:buNone/>
            </a:pPr>
            <a:r>
              <a:rPr lang="en-GB" sz="1200"/>
              <a:t>Make the best combination of 5 cards possible by</a:t>
            </a:r>
            <a:endParaRPr sz="1200"/>
          </a:p>
          <a:p>
            <a:pPr indent="0" lvl="0" marL="0" rtl="0">
              <a:lnSpc>
                <a:spcPct val="100000"/>
              </a:lnSpc>
              <a:spcBef>
                <a:spcPts val="1600"/>
              </a:spcBef>
              <a:spcAft>
                <a:spcPts val="0"/>
              </a:spcAft>
              <a:buNone/>
            </a:pPr>
            <a:r>
              <a:rPr lang="en-GB" sz="1200"/>
              <a:t>using the players 2 cards + 5 cards placed on board</a:t>
            </a:r>
            <a:endParaRPr sz="1200"/>
          </a:p>
          <a:p>
            <a:pPr indent="0" lvl="0" marL="0" rtl="0">
              <a:lnSpc>
                <a:spcPct val="100000"/>
              </a:lnSpc>
              <a:spcBef>
                <a:spcPts val="1600"/>
              </a:spcBef>
              <a:spcAft>
                <a:spcPts val="0"/>
              </a:spcAft>
              <a:buNone/>
            </a:pPr>
            <a:r>
              <a:rPr lang="en-GB" sz="1200"/>
              <a:t>The ranks of hands are seen on the right. Player with the higher rank</a:t>
            </a:r>
            <a:endParaRPr sz="1200"/>
          </a:p>
          <a:p>
            <a:pPr indent="0" lvl="0" marL="0" rtl="0">
              <a:lnSpc>
                <a:spcPct val="100000"/>
              </a:lnSpc>
              <a:spcBef>
                <a:spcPts val="1600"/>
              </a:spcBef>
              <a:spcAft>
                <a:spcPts val="0"/>
              </a:spcAft>
              <a:buNone/>
            </a:pPr>
            <a:r>
              <a:rPr lang="en-GB" sz="1200"/>
              <a:t>wins the pot. </a:t>
            </a:r>
            <a:endParaRPr sz="1200"/>
          </a:p>
          <a:p>
            <a:pPr indent="0" lvl="0" marL="0" rtl="0">
              <a:lnSpc>
                <a:spcPct val="100000"/>
              </a:lnSpc>
              <a:spcBef>
                <a:spcPts val="1600"/>
              </a:spcBef>
              <a:spcAft>
                <a:spcPts val="0"/>
              </a:spcAft>
              <a:buNone/>
            </a:pPr>
            <a:r>
              <a:rPr lang="en-GB" sz="1200"/>
              <a:t>The game ends when players have played 100 hands, in which case</a:t>
            </a:r>
            <a:endParaRPr sz="1200"/>
          </a:p>
          <a:p>
            <a:pPr indent="0" lvl="0" marL="0" rtl="0">
              <a:lnSpc>
                <a:spcPct val="100000"/>
              </a:lnSpc>
              <a:spcBef>
                <a:spcPts val="1600"/>
              </a:spcBef>
              <a:spcAft>
                <a:spcPts val="0"/>
              </a:spcAft>
              <a:buNone/>
            </a:pPr>
            <a:r>
              <a:rPr lang="en-GB" sz="1200"/>
              <a:t>The player with more chips wins; or when one player has no </a:t>
            </a:r>
            <a:endParaRPr sz="1200"/>
          </a:p>
          <a:p>
            <a:pPr indent="0" lvl="0" marL="0" rtl="0">
              <a:lnSpc>
                <a:spcPct val="100000"/>
              </a:lnSpc>
              <a:spcBef>
                <a:spcPts val="1600"/>
              </a:spcBef>
              <a:spcAft>
                <a:spcPts val="0"/>
              </a:spcAft>
              <a:buNone/>
            </a:pPr>
            <a:r>
              <a:rPr lang="en-GB" sz="1200"/>
              <a:t>remaining chips.</a:t>
            </a:r>
            <a:endParaRPr sz="1200"/>
          </a:p>
          <a:p>
            <a:pPr indent="0" lvl="0" marL="0">
              <a:lnSpc>
                <a:spcPct val="100000"/>
              </a:lnSpc>
              <a:spcBef>
                <a:spcPts val="1600"/>
              </a:spcBef>
              <a:spcAft>
                <a:spcPts val="1600"/>
              </a:spcAft>
              <a:buNone/>
            </a:pPr>
            <a:r>
              <a:t/>
            </a:r>
            <a:endParaRPr sz="1200"/>
          </a:p>
        </p:txBody>
      </p:sp>
      <p:pic>
        <p:nvPicPr>
          <p:cNvPr id="359" name="Shape 359"/>
          <p:cNvPicPr preferRelativeResize="0"/>
          <p:nvPr/>
        </p:nvPicPr>
        <p:blipFill rotWithShape="1">
          <a:blip r:embed="rId3">
            <a:alphaModFix/>
          </a:blip>
          <a:srcRect b="8510" l="0" r="1719" t="14263"/>
          <a:stretch/>
        </p:blipFill>
        <p:spPr>
          <a:xfrm>
            <a:off x="4924325" y="477575"/>
            <a:ext cx="3497501" cy="3972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63" name="Shape 363"/>
        <p:cNvGrpSpPr/>
        <p:nvPr/>
      </p:nvGrpSpPr>
      <p:grpSpPr>
        <a:xfrm>
          <a:off x="0" y="0"/>
          <a:ext cx="0" cy="0"/>
          <a:chOff x="0" y="0"/>
          <a:chExt cx="0" cy="0"/>
        </a:xfrm>
      </p:grpSpPr>
      <p:sp>
        <p:nvSpPr>
          <p:cNvPr id="364" name="Shape 364"/>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How to play</a:t>
            </a:r>
            <a:endParaRPr/>
          </a:p>
        </p:txBody>
      </p:sp>
      <p:sp>
        <p:nvSpPr>
          <p:cNvPr id="365" name="Shape 365"/>
          <p:cNvSpPr txBox="1"/>
          <p:nvPr>
            <p:ph idx="1" type="body"/>
          </p:nvPr>
        </p:nvSpPr>
        <p:spPr>
          <a:xfrm>
            <a:off x="120600" y="754675"/>
            <a:ext cx="8785200" cy="3856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b="1" lang="en-GB" sz="1200"/>
              <a:t>Game Start</a:t>
            </a:r>
            <a:endParaRPr b="1" sz="1200"/>
          </a:p>
          <a:p>
            <a:pPr indent="0" lvl="0" marL="0" rtl="0">
              <a:lnSpc>
                <a:spcPct val="100000"/>
              </a:lnSpc>
              <a:spcBef>
                <a:spcPts val="1000"/>
              </a:spcBef>
              <a:spcAft>
                <a:spcPts val="0"/>
              </a:spcAft>
              <a:buNone/>
            </a:pPr>
            <a:r>
              <a:rPr lang="en-GB" sz="1200"/>
              <a:t>Game starts with 2 </a:t>
            </a:r>
            <a:r>
              <a:rPr b="1" lang="en-GB" sz="1200"/>
              <a:t>forced </a:t>
            </a:r>
            <a:r>
              <a:rPr lang="en-GB" sz="1200"/>
              <a:t>bets. (Small Blind and Big Blind (2x SB))</a:t>
            </a:r>
            <a:endParaRPr sz="1200"/>
          </a:p>
          <a:p>
            <a:pPr indent="0" lvl="0" marL="0" rtl="0">
              <a:lnSpc>
                <a:spcPct val="100000"/>
              </a:lnSpc>
              <a:spcBef>
                <a:spcPts val="1000"/>
              </a:spcBef>
              <a:spcAft>
                <a:spcPts val="0"/>
              </a:spcAft>
              <a:buNone/>
            </a:pPr>
            <a:r>
              <a:rPr lang="en-GB" sz="1200"/>
              <a:t>Big Blind is the minimum bet necessary to participate in the round.</a:t>
            </a:r>
            <a:endParaRPr sz="1200"/>
          </a:p>
          <a:p>
            <a:pPr indent="0" lvl="0" marL="0" rtl="0">
              <a:lnSpc>
                <a:spcPct val="100000"/>
              </a:lnSpc>
              <a:spcBef>
                <a:spcPts val="1000"/>
              </a:spcBef>
              <a:spcAft>
                <a:spcPts val="0"/>
              </a:spcAft>
              <a:buNone/>
            </a:pPr>
            <a:r>
              <a:rPr lang="en-GB" sz="1200"/>
              <a:t>Once bets are posted, 2 cards are dealt (1 at a time) to each player</a:t>
            </a:r>
            <a:endParaRPr sz="1200"/>
          </a:p>
          <a:p>
            <a:pPr indent="0" lvl="0" marL="0" rtl="0">
              <a:lnSpc>
                <a:spcPct val="100000"/>
              </a:lnSpc>
              <a:spcBef>
                <a:spcPts val="1000"/>
              </a:spcBef>
              <a:spcAft>
                <a:spcPts val="0"/>
              </a:spcAft>
              <a:buNone/>
            </a:pPr>
            <a:r>
              <a:rPr b="1" lang="en-GB" sz="1200"/>
              <a:t>Enter Pre-Flop</a:t>
            </a:r>
            <a:endParaRPr b="1" sz="1200"/>
          </a:p>
          <a:p>
            <a:pPr indent="0" lvl="0" marL="0" rtl="0">
              <a:lnSpc>
                <a:spcPct val="100000"/>
              </a:lnSpc>
              <a:spcBef>
                <a:spcPts val="1000"/>
              </a:spcBef>
              <a:spcAft>
                <a:spcPts val="0"/>
              </a:spcAft>
              <a:buNone/>
            </a:pPr>
            <a:r>
              <a:rPr lang="en-GB" sz="1200"/>
              <a:t>Players decide whether to play or fold (quit)</a:t>
            </a:r>
            <a:endParaRPr sz="1200"/>
          </a:p>
          <a:p>
            <a:pPr indent="0" lvl="0" marL="0" rtl="0">
              <a:lnSpc>
                <a:spcPct val="100000"/>
              </a:lnSpc>
              <a:spcBef>
                <a:spcPts val="1000"/>
              </a:spcBef>
              <a:spcAft>
                <a:spcPts val="0"/>
              </a:spcAft>
              <a:buNone/>
            </a:pPr>
            <a:r>
              <a:rPr lang="en-GB" sz="1200"/>
              <a:t>Players can call the Big Blind amount or raise the amount bet. (All In’s are acceptable)</a:t>
            </a:r>
            <a:endParaRPr sz="1200"/>
          </a:p>
          <a:p>
            <a:pPr indent="0" lvl="0" marL="0" rtl="0">
              <a:lnSpc>
                <a:spcPct val="100000"/>
              </a:lnSpc>
              <a:spcBef>
                <a:spcPts val="1000"/>
              </a:spcBef>
              <a:spcAft>
                <a:spcPts val="0"/>
              </a:spcAft>
              <a:buNone/>
            </a:pPr>
            <a:r>
              <a:rPr b="1" lang="en-GB" sz="1200"/>
              <a:t>Flop</a:t>
            </a:r>
            <a:endParaRPr b="1" sz="1200"/>
          </a:p>
          <a:p>
            <a:pPr indent="0" lvl="0" marL="0" rtl="0">
              <a:lnSpc>
                <a:spcPct val="100000"/>
              </a:lnSpc>
              <a:spcBef>
                <a:spcPts val="1000"/>
              </a:spcBef>
              <a:spcAft>
                <a:spcPts val="0"/>
              </a:spcAft>
              <a:buNone/>
            </a:pPr>
            <a:r>
              <a:rPr lang="en-GB" sz="1200"/>
              <a:t>Dealer reveals three cards at the center of the table </a:t>
            </a:r>
            <a:endParaRPr sz="1200"/>
          </a:p>
          <a:p>
            <a:pPr indent="0" lvl="0" marL="0" rtl="0">
              <a:lnSpc>
                <a:spcPct val="100000"/>
              </a:lnSpc>
              <a:spcBef>
                <a:spcPts val="1000"/>
              </a:spcBef>
              <a:spcAft>
                <a:spcPts val="0"/>
              </a:spcAft>
              <a:buNone/>
            </a:pPr>
            <a:r>
              <a:rPr lang="en-GB" sz="1200"/>
              <a:t>Players can use these cards and their cards for combinations</a:t>
            </a:r>
            <a:endParaRPr sz="1200"/>
          </a:p>
          <a:p>
            <a:pPr indent="0" lvl="0" marL="0" rtl="0">
              <a:lnSpc>
                <a:spcPct val="100000"/>
              </a:lnSpc>
              <a:spcBef>
                <a:spcPts val="1000"/>
              </a:spcBef>
              <a:spcAft>
                <a:spcPts val="0"/>
              </a:spcAft>
              <a:buNone/>
            </a:pPr>
            <a:r>
              <a:rPr lang="en-GB" sz="1200"/>
              <a:t>Round of betting begins. Players can call, bet, fold, raise or go all In</a:t>
            </a:r>
            <a:endParaRPr sz="1200"/>
          </a:p>
          <a:p>
            <a:pPr indent="0" lvl="0" marL="0" rtl="0">
              <a:lnSpc>
                <a:spcPct val="100000"/>
              </a:lnSpc>
              <a:spcBef>
                <a:spcPts val="1000"/>
              </a:spcBef>
              <a:spcAft>
                <a:spcPts val="0"/>
              </a:spcAft>
              <a:buNone/>
            </a:pPr>
            <a:r>
              <a:t/>
            </a:r>
            <a:endParaRPr sz="1200"/>
          </a:p>
          <a:p>
            <a:pPr indent="0" lvl="0" marL="0" rtl="0">
              <a:lnSpc>
                <a:spcPct val="100000"/>
              </a:lnSpc>
              <a:spcBef>
                <a:spcPts val="1000"/>
              </a:spcBef>
              <a:spcAft>
                <a:spcPts val="0"/>
              </a:spcAft>
              <a:buNone/>
            </a:pPr>
            <a:r>
              <a:t/>
            </a:r>
            <a:endParaRPr sz="1200"/>
          </a:p>
          <a:p>
            <a:pPr indent="0" lvl="0" marL="0" rtl="0">
              <a:lnSpc>
                <a:spcPct val="100000"/>
              </a:lnSpc>
              <a:spcBef>
                <a:spcPts val="1000"/>
              </a:spcBef>
              <a:spcAft>
                <a:spcPts val="1000"/>
              </a:spcAft>
              <a:buNone/>
            </a:pPr>
            <a:r>
              <a:t/>
            </a:r>
            <a:endParaRPr sz="1200"/>
          </a:p>
        </p:txBody>
      </p:sp>
      <p:pic>
        <p:nvPicPr>
          <p:cNvPr id="366" name="Shape 366"/>
          <p:cNvPicPr preferRelativeResize="0"/>
          <p:nvPr/>
        </p:nvPicPr>
        <p:blipFill>
          <a:blip r:embed="rId3">
            <a:alphaModFix/>
          </a:blip>
          <a:stretch>
            <a:fillRect/>
          </a:stretch>
        </p:blipFill>
        <p:spPr>
          <a:xfrm>
            <a:off x="6096000" y="3273875"/>
            <a:ext cx="3048000" cy="1869624"/>
          </a:xfrm>
          <a:prstGeom prst="rect">
            <a:avLst/>
          </a:prstGeom>
          <a:noFill/>
          <a:ln>
            <a:noFill/>
          </a:ln>
        </p:spPr>
      </p:pic>
      <p:pic>
        <p:nvPicPr>
          <p:cNvPr id="367" name="Shape 367"/>
          <p:cNvPicPr preferRelativeResize="0"/>
          <p:nvPr/>
        </p:nvPicPr>
        <p:blipFill>
          <a:blip r:embed="rId4">
            <a:alphaModFix/>
          </a:blip>
          <a:stretch>
            <a:fillRect/>
          </a:stretch>
        </p:blipFill>
        <p:spPr>
          <a:xfrm>
            <a:off x="6095988" y="847863"/>
            <a:ext cx="3048000" cy="2028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71" name="Shape 371"/>
        <p:cNvGrpSpPr/>
        <p:nvPr/>
      </p:nvGrpSpPr>
      <p:grpSpPr>
        <a:xfrm>
          <a:off x="0" y="0"/>
          <a:ext cx="0" cy="0"/>
          <a:chOff x="0" y="0"/>
          <a:chExt cx="0" cy="0"/>
        </a:xfrm>
      </p:grpSpPr>
      <p:sp>
        <p:nvSpPr>
          <p:cNvPr id="372" name="Shape 372"/>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How to play</a:t>
            </a:r>
            <a:endParaRPr/>
          </a:p>
        </p:txBody>
      </p:sp>
      <p:sp>
        <p:nvSpPr>
          <p:cNvPr id="373" name="Shape 373"/>
          <p:cNvSpPr txBox="1"/>
          <p:nvPr>
            <p:ph idx="1" type="body"/>
          </p:nvPr>
        </p:nvSpPr>
        <p:spPr>
          <a:xfrm>
            <a:off x="108950" y="812925"/>
            <a:ext cx="8785200" cy="3856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b="1" lang="en-GB" sz="1200"/>
              <a:t>Turn</a:t>
            </a:r>
            <a:endParaRPr b="1" sz="1200"/>
          </a:p>
          <a:p>
            <a:pPr indent="0" lvl="0" marL="0" rtl="0">
              <a:lnSpc>
                <a:spcPct val="100000"/>
              </a:lnSpc>
              <a:spcBef>
                <a:spcPts val="1000"/>
              </a:spcBef>
              <a:spcAft>
                <a:spcPts val="0"/>
              </a:spcAft>
              <a:buNone/>
            </a:pPr>
            <a:r>
              <a:rPr lang="en-GB" sz="1200"/>
              <a:t>Dealer Reveals 4th card</a:t>
            </a:r>
            <a:endParaRPr sz="1200"/>
          </a:p>
          <a:p>
            <a:pPr indent="0" lvl="0" marL="0" rtl="0">
              <a:lnSpc>
                <a:spcPct val="100000"/>
              </a:lnSpc>
              <a:spcBef>
                <a:spcPts val="1000"/>
              </a:spcBef>
              <a:spcAft>
                <a:spcPts val="0"/>
              </a:spcAft>
              <a:buNone/>
            </a:pPr>
            <a:r>
              <a:rPr lang="en-GB" sz="1200"/>
              <a:t>Betting Round Begins</a:t>
            </a:r>
            <a:endParaRPr sz="1200"/>
          </a:p>
          <a:p>
            <a:pPr indent="0" lvl="0" marL="0" rtl="0">
              <a:lnSpc>
                <a:spcPct val="100000"/>
              </a:lnSpc>
              <a:spcBef>
                <a:spcPts val="1000"/>
              </a:spcBef>
              <a:spcAft>
                <a:spcPts val="0"/>
              </a:spcAft>
              <a:buNone/>
            </a:pPr>
            <a:r>
              <a:rPr b="1" lang="en-GB" sz="1200"/>
              <a:t>River</a:t>
            </a:r>
            <a:endParaRPr b="1" sz="1200"/>
          </a:p>
          <a:p>
            <a:pPr indent="0" lvl="0" marL="0" rtl="0">
              <a:lnSpc>
                <a:spcPct val="100000"/>
              </a:lnSpc>
              <a:spcBef>
                <a:spcPts val="1000"/>
              </a:spcBef>
              <a:spcAft>
                <a:spcPts val="0"/>
              </a:spcAft>
              <a:buNone/>
            </a:pPr>
            <a:r>
              <a:rPr lang="en-GB" sz="1200"/>
              <a:t>Dealer Reveals final card</a:t>
            </a:r>
            <a:endParaRPr sz="1200"/>
          </a:p>
          <a:p>
            <a:pPr indent="0" lvl="0" marL="0" rtl="0">
              <a:lnSpc>
                <a:spcPct val="100000"/>
              </a:lnSpc>
              <a:spcBef>
                <a:spcPts val="1000"/>
              </a:spcBef>
              <a:spcAft>
                <a:spcPts val="0"/>
              </a:spcAft>
              <a:buNone/>
            </a:pPr>
            <a:r>
              <a:rPr lang="en-GB" sz="1200"/>
              <a:t>Final Betting Round takes place</a:t>
            </a:r>
            <a:endParaRPr sz="1200"/>
          </a:p>
          <a:p>
            <a:pPr indent="0" lvl="0" marL="0" rtl="0">
              <a:lnSpc>
                <a:spcPct val="100000"/>
              </a:lnSpc>
              <a:spcBef>
                <a:spcPts val="1000"/>
              </a:spcBef>
              <a:spcAft>
                <a:spcPts val="0"/>
              </a:spcAft>
              <a:buNone/>
            </a:pPr>
            <a:r>
              <a:rPr b="1" lang="en-GB" sz="1200"/>
              <a:t>Conclusion</a:t>
            </a:r>
            <a:endParaRPr b="1" sz="1200"/>
          </a:p>
          <a:p>
            <a:pPr indent="0" lvl="0" marL="0" rtl="0">
              <a:lnSpc>
                <a:spcPct val="100000"/>
              </a:lnSpc>
              <a:spcBef>
                <a:spcPts val="1000"/>
              </a:spcBef>
              <a:spcAft>
                <a:spcPts val="0"/>
              </a:spcAft>
              <a:buNone/>
            </a:pPr>
            <a:r>
              <a:rPr lang="en-GB" sz="1200"/>
              <a:t>All players reveal their hands and winner is the player whose 5 card combination ranks higher</a:t>
            </a:r>
            <a:endParaRPr sz="1200"/>
          </a:p>
          <a:p>
            <a:pPr indent="0" lvl="0" marL="0" rtl="0">
              <a:lnSpc>
                <a:spcPct val="100000"/>
              </a:lnSpc>
              <a:spcBef>
                <a:spcPts val="1000"/>
              </a:spcBef>
              <a:spcAft>
                <a:spcPts val="0"/>
              </a:spcAft>
              <a:buNone/>
            </a:pPr>
            <a:r>
              <a:t/>
            </a:r>
            <a:endParaRPr sz="1200"/>
          </a:p>
        </p:txBody>
      </p:sp>
      <p:pic>
        <p:nvPicPr>
          <p:cNvPr id="374" name="Shape 374"/>
          <p:cNvPicPr preferRelativeResize="0"/>
          <p:nvPr/>
        </p:nvPicPr>
        <p:blipFill>
          <a:blip r:embed="rId3">
            <a:alphaModFix/>
          </a:blip>
          <a:stretch>
            <a:fillRect/>
          </a:stretch>
        </p:blipFill>
        <p:spPr>
          <a:xfrm>
            <a:off x="6210450" y="999300"/>
            <a:ext cx="2933550" cy="1738400"/>
          </a:xfrm>
          <a:prstGeom prst="rect">
            <a:avLst/>
          </a:prstGeom>
          <a:noFill/>
          <a:ln>
            <a:noFill/>
          </a:ln>
        </p:spPr>
      </p:pic>
      <p:pic>
        <p:nvPicPr>
          <p:cNvPr id="375" name="Shape 375"/>
          <p:cNvPicPr preferRelativeResize="0"/>
          <p:nvPr/>
        </p:nvPicPr>
        <p:blipFill>
          <a:blip r:embed="rId4">
            <a:alphaModFix/>
          </a:blip>
          <a:stretch>
            <a:fillRect/>
          </a:stretch>
        </p:blipFill>
        <p:spPr>
          <a:xfrm>
            <a:off x="6210450" y="3405100"/>
            <a:ext cx="2933550" cy="1738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79" name="Shape 379"/>
        <p:cNvGrpSpPr/>
        <p:nvPr/>
      </p:nvGrpSpPr>
      <p:grpSpPr>
        <a:xfrm>
          <a:off x="0" y="0"/>
          <a:ext cx="0" cy="0"/>
          <a:chOff x="0" y="0"/>
          <a:chExt cx="0" cy="0"/>
        </a:xfrm>
      </p:grpSpPr>
      <p:sp>
        <p:nvSpPr>
          <p:cNvPr id="380" name="Shape 380"/>
          <p:cNvSpPr txBox="1"/>
          <p:nvPr>
            <p:ph type="title"/>
          </p:nvPr>
        </p:nvSpPr>
        <p:spPr>
          <a:xfrm>
            <a:off x="699250" y="0"/>
            <a:ext cx="7030500" cy="999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Common Heads Up Poker Strategies</a:t>
            </a:r>
            <a:endParaRPr/>
          </a:p>
        </p:txBody>
      </p:sp>
      <p:sp>
        <p:nvSpPr>
          <p:cNvPr id="381" name="Shape 381"/>
          <p:cNvSpPr txBox="1"/>
          <p:nvPr>
            <p:ph idx="1" type="body"/>
          </p:nvPr>
        </p:nvSpPr>
        <p:spPr>
          <a:xfrm>
            <a:off x="108950" y="812925"/>
            <a:ext cx="8785200" cy="38562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b="1" lang="en-GB" sz="1200"/>
              <a:t>Aggressive Playstyle</a:t>
            </a:r>
            <a:endParaRPr b="1" sz="1200"/>
          </a:p>
          <a:p>
            <a:pPr indent="-304800" lvl="0" marL="457200" rtl="0">
              <a:lnSpc>
                <a:spcPct val="100000"/>
              </a:lnSpc>
              <a:spcBef>
                <a:spcPts val="1000"/>
              </a:spcBef>
              <a:spcAft>
                <a:spcPts val="0"/>
              </a:spcAft>
              <a:buSzPts val="1200"/>
              <a:buChar char="-"/>
            </a:pPr>
            <a:r>
              <a:rPr lang="en-GB" sz="1200"/>
              <a:t>Very important as you’re always betting every hand</a:t>
            </a:r>
            <a:endParaRPr sz="1200"/>
          </a:p>
          <a:p>
            <a:pPr indent="-304800" lvl="0" marL="457200" rtl="0">
              <a:lnSpc>
                <a:spcPct val="100000"/>
              </a:lnSpc>
              <a:spcBef>
                <a:spcPts val="0"/>
              </a:spcBef>
              <a:spcAft>
                <a:spcPts val="0"/>
              </a:spcAft>
              <a:buSzPts val="1200"/>
              <a:buChar char="-"/>
            </a:pPr>
            <a:r>
              <a:rPr lang="en-GB" sz="1200"/>
              <a:t>Keeps pressure on players</a:t>
            </a:r>
            <a:endParaRPr sz="1200"/>
          </a:p>
          <a:p>
            <a:pPr indent="-304800" lvl="0" marL="457200" rtl="0">
              <a:lnSpc>
                <a:spcPct val="100000"/>
              </a:lnSpc>
              <a:spcBef>
                <a:spcPts val="0"/>
              </a:spcBef>
              <a:spcAft>
                <a:spcPts val="0"/>
              </a:spcAft>
              <a:buSzPts val="1200"/>
              <a:buChar char="-"/>
            </a:pPr>
            <a:r>
              <a:rPr lang="en-GB" sz="1200"/>
              <a:t>Can backfire, depends on player’s skill</a:t>
            </a:r>
            <a:endParaRPr sz="1200"/>
          </a:p>
          <a:p>
            <a:pPr indent="0" lvl="0" marL="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b="1" lang="en-GB" sz="1200"/>
              <a:t>Pot Control</a:t>
            </a:r>
            <a:endParaRPr b="1" sz="1200"/>
          </a:p>
          <a:p>
            <a:pPr indent="-304800" lvl="0" marL="457200" rtl="0">
              <a:lnSpc>
                <a:spcPct val="100000"/>
              </a:lnSpc>
              <a:spcBef>
                <a:spcPts val="0"/>
              </a:spcBef>
              <a:spcAft>
                <a:spcPts val="0"/>
              </a:spcAft>
              <a:buSzPts val="1200"/>
              <a:buChar char="-"/>
            </a:pPr>
            <a:r>
              <a:rPr lang="en-GB" sz="1200"/>
              <a:t>If you have good hand most often you may want to raise</a:t>
            </a:r>
            <a:endParaRPr sz="1200"/>
          </a:p>
          <a:p>
            <a:pPr indent="-304800" lvl="0" marL="457200" rtl="0">
              <a:lnSpc>
                <a:spcPct val="100000"/>
              </a:lnSpc>
              <a:spcBef>
                <a:spcPts val="0"/>
              </a:spcBef>
              <a:spcAft>
                <a:spcPts val="0"/>
              </a:spcAft>
              <a:buSzPts val="1200"/>
              <a:buChar char="-"/>
            </a:pPr>
            <a:r>
              <a:rPr lang="en-GB" sz="1200"/>
              <a:t>If you have a bad hand manage the pot size to limit loses</a:t>
            </a:r>
            <a:endParaRPr sz="1200"/>
          </a:p>
          <a:p>
            <a:pPr indent="0" lvl="0" marL="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b="1" lang="en-GB" sz="1200"/>
              <a:t>Read Opponent</a:t>
            </a:r>
            <a:endParaRPr b="1" sz="1200"/>
          </a:p>
          <a:p>
            <a:pPr indent="-304800" lvl="0" marL="457200" rtl="0">
              <a:lnSpc>
                <a:spcPct val="100000"/>
              </a:lnSpc>
              <a:spcBef>
                <a:spcPts val="0"/>
              </a:spcBef>
              <a:spcAft>
                <a:spcPts val="0"/>
              </a:spcAft>
              <a:buSzPts val="1200"/>
              <a:buChar char="-"/>
            </a:pPr>
            <a:r>
              <a:rPr lang="en-GB" sz="1200"/>
              <a:t>Understand how the other person plays and change strategy accordingly</a:t>
            </a:r>
            <a:endParaRPr sz="1200"/>
          </a:p>
          <a:p>
            <a:pPr indent="0" lvl="0" marL="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lang="en-GB" sz="1200"/>
              <a:t> </a:t>
            </a:r>
            <a:r>
              <a:rPr b="1" lang="en-GB" sz="1200"/>
              <a:t>Hand Power</a:t>
            </a:r>
            <a:endParaRPr b="1" sz="1200"/>
          </a:p>
          <a:p>
            <a:pPr indent="-304800" lvl="0" marL="457200" rtl="0">
              <a:lnSpc>
                <a:spcPct val="100000"/>
              </a:lnSpc>
              <a:spcBef>
                <a:spcPts val="0"/>
              </a:spcBef>
              <a:spcAft>
                <a:spcPts val="0"/>
              </a:spcAft>
              <a:buSzPts val="1200"/>
              <a:buChar char="-"/>
            </a:pPr>
            <a:r>
              <a:rPr lang="en-GB" sz="1200"/>
              <a:t>Hands in heads-up are mostly won by a high card or a pair. </a:t>
            </a:r>
            <a:endParaRPr sz="1200"/>
          </a:p>
          <a:p>
            <a:pPr indent="-304800" lvl="0" marL="457200" rtl="0">
              <a:lnSpc>
                <a:spcPct val="100000"/>
              </a:lnSpc>
              <a:spcBef>
                <a:spcPts val="0"/>
              </a:spcBef>
              <a:spcAft>
                <a:spcPts val="0"/>
              </a:spcAft>
              <a:buSzPts val="1200"/>
              <a:buChar char="-"/>
            </a:pPr>
            <a:r>
              <a:rPr lang="en-GB" sz="1200"/>
              <a:t>Straights, flushes, full houses happen, but nearly as often as a full table</a:t>
            </a:r>
            <a:endParaRPr sz="1200"/>
          </a:p>
          <a:p>
            <a:pPr indent="0" lvl="0" marL="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b="1" lang="en-GB" sz="1200"/>
              <a:t>Any Ace</a:t>
            </a:r>
            <a:endParaRPr b="1" sz="1200"/>
          </a:p>
          <a:p>
            <a:pPr indent="-304800" lvl="0" marL="457200" rtl="0">
              <a:lnSpc>
                <a:spcPct val="100000"/>
              </a:lnSpc>
              <a:spcBef>
                <a:spcPts val="0"/>
              </a:spcBef>
              <a:spcAft>
                <a:spcPts val="0"/>
              </a:spcAft>
              <a:buSzPts val="1200"/>
              <a:buChar char="-"/>
            </a:pPr>
            <a:r>
              <a:rPr lang="en-GB" sz="1200"/>
              <a:t>Most hands will come down to a battle of two unpaired cards</a:t>
            </a:r>
            <a:endParaRPr sz="1200"/>
          </a:p>
          <a:p>
            <a:pPr indent="0" lvl="0" marL="0" rtl="0">
              <a:lnSpc>
                <a:spcPct val="100000"/>
              </a:lnSpc>
              <a:spcBef>
                <a:spcPts val="0"/>
              </a:spcBef>
              <a:spcAft>
                <a:spcPts val="0"/>
              </a:spcAft>
              <a:buNone/>
            </a:pPr>
            <a:r>
              <a:t/>
            </a:r>
            <a:endParaRPr sz="1200">
              <a:latin typeface="Maven Pro"/>
              <a:ea typeface="Maven Pro"/>
              <a:cs typeface="Maven Pro"/>
              <a:sym typeface="Maven Pr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